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86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ff71e217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ff71e217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e004add1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de004add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ff71e217aa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ff71e217aa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ff71e217aa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ff71e217aa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ff71e217aa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ff71e217aa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ff71e217aa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ff71e217aa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ff71e217a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2ff71e217a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ffbd7a2fa2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ffbd7a2fa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fde004add1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fde004add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fde004add1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fde004add1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de004add1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fde004add1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fde004add1_0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fde004add1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fde004add1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fde004add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fde004add1_0_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fde004add1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fde004add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fde004add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fde004add1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fde004add1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fd47cfa37a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fd47cfa37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fde004add1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fde004add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fde004add1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fde004add1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fde004add1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fde004add1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fde004add1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fde004add1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fde004add1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fde004add1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fde004add1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fde004add1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fd99a70ea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fd99a70ea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fde004add1_0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de004add1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d99a70eaa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fd99a70ea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fde004add1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fde004add1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fd47cfa37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fd47cfa37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fd47cfa37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fd47cfa37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fde004add1_0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fde004add1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ff71e217aa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ff71e217a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fde004add1_0_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fde004add1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fde004add1_0_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fde004add1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ff71e217aa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ff71e217a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de004add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fde004add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ff71e217aa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ff71e217a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fde004add1_0_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fde004add1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ff71e217aa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ff71e217a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fde004add1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fde004add1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de004add1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fde004add1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ff71e217aa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ff71e217a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fde004add1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fde004add1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fde004add1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fde004add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ff71e217aa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ff71e217a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ff71e217aa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ff71e217aa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ff71e217aa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ff71e217a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ff71e217aa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ff71e217a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ff71e217aa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ff71e217aa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ff71e217aa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ff71e217a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ff71e217aa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ff71e217a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fd47cfa37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fd47cfa37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ff71e217aa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ff71e217a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ff71e217aa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ff71e217a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ff71e217aa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ff71e217aa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ff71e217aa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ff71e217aa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ff71e217aa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ff71e217a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ff71e217a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ff71e217a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ff71e217aa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ff71e217aa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ff71e217aa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ff71e217a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ff71e217aa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ff71e217a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ff71e217aa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ff71e217aa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fde004add1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fde004add1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ff71e217aa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ff71e217aa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ff71e217aa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ff71e217aa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ff71e217aa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ff71e217a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ff71e217aa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ff71e217a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ff71e217aa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ff71e217a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ff71e217aa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ff71e217aa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ff71e217aa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ff71e217a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ff71e217aa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ff71e217a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ff71e217aa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ff71e217aa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ff71e217aa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ff71e217aa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ffbd7a2fa2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ffbd7a2fa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ff71e217aa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ff71e217a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ff71e217aa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ff71e217aa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ff71e217aa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ff71e217a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ff71e217aa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ff71e217aa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ff71e217aa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ff71e217aa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ff71e217aa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ff71e217aa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ff71e217aa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ff71e217aa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ff71e217aa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ff71e217aa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ff71e217aa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ff71e217a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ff71e217aa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ff71e217a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fde004add1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fde004add1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ff71e217aa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ff71e217aa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ff71e217aa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ff71e217aa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ff71e217aa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ff71e217a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ff71e217aa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ff71e217a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ff71e217aa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ff71e217aa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ff71e217aa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ff71e217a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ff71e217aa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ff71e217aa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ff71e217aa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ff71e217aa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ff71e217aa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ff71e217a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ff71e217aa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ff71e217aa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d47cfa37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fd47cfa37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ff71e217aa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ff71e217a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ff71e217aa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ff71e217a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ff71e217aa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ff71e217aa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ff71e217aa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ff71e217a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ff71e217aa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ff71e217aa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ffbd7a2fa2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2ffbd7a2fa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ff71e217aa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ff71e217aa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ff71e217aa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ff71e217aa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ff71e217aa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2ff71e217aa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ff71e217aa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ff71e217aa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33725" y="109700"/>
            <a:ext cx="8476557" cy="4838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8"/>
        <p:cNvGrpSpPr/>
        <p:nvPr/>
      </p:nvGrpSpPr>
      <p:grpSpPr>
        <a:xfrm>
          <a:off x="0" y="0"/>
          <a:ext cx="0" cy="0"/>
          <a:chOff x="0" y="0"/>
          <a:chExt cx="0" cy="0"/>
        </a:xfrm>
      </p:grpSpPr>
      <p:sp>
        <p:nvSpPr>
          <p:cNvPr id="119" name="Google Shape;119;p22"/>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20" name="Google Shape;120;p22"/>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Five</a:t>
            </a:r>
            <a:endParaRPr sz="7500" b="1">
              <a:solidFill>
                <a:schemeClr val="dk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70"/>
        <p:cNvGrpSpPr/>
        <p:nvPr/>
      </p:nvGrpSpPr>
      <p:grpSpPr>
        <a:xfrm>
          <a:off x="0" y="0"/>
          <a:ext cx="0" cy="0"/>
          <a:chOff x="0" y="0"/>
          <a:chExt cx="0" cy="0"/>
        </a:xfrm>
      </p:grpSpPr>
      <p:pic>
        <p:nvPicPr>
          <p:cNvPr id="771" name="Google Shape;771;p112"/>
          <p:cNvPicPr preferRelativeResize="0"/>
          <p:nvPr/>
        </p:nvPicPr>
        <p:blipFill>
          <a:blip r:embed="rId3">
            <a:alphaModFix/>
          </a:blip>
          <a:stretch>
            <a:fillRect/>
          </a:stretch>
        </p:blipFill>
        <p:spPr>
          <a:xfrm>
            <a:off x="493875" y="519038"/>
            <a:ext cx="2052712" cy="4105424"/>
          </a:xfrm>
          <a:prstGeom prst="rect">
            <a:avLst/>
          </a:prstGeom>
          <a:noFill/>
          <a:ln>
            <a:noFill/>
          </a:ln>
        </p:spPr>
      </p:pic>
      <p:sp>
        <p:nvSpPr>
          <p:cNvPr id="772" name="Google Shape;772;p112"/>
          <p:cNvSpPr/>
          <p:nvPr/>
        </p:nvSpPr>
        <p:spPr>
          <a:xfrm>
            <a:off x="3233350" y="85375"/>
            <a:ext cx="5910600" cy="4919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3" name="Google Shape;773;p112"/>
          <p:cNvSpPr txBox="1"/>
          <p:nvPr/>
        </p:nvSpPr>
        <p:spPr>
          <a:xfrm>
            <a:off x="3628175" y="294950"/>
            <a:ext cx="4983600" cy="314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200" b="1">
                <a:solidFill>
                  <a:schemeClr val="lt1"/>
                </a:solidFill>
              </a:rPr>
              <a:t>What do we</a:t>
            </a:r>
            <a:endParaRPr sz="3200" b="1">
              <a:solidFill>
                <a:schemeClr val="lt1"/>
              </a:solidFill>
            </a:endParaRPr>
          </a:p>
          <a:p>
            <a:pPr marL="0" lvl="0" indent="0" algn="ctr" rtl="0">
              <a:spcBef>
                <a:spcPts val="0"/>
              </a:spcBef>
              <a:spcAft>
                <a:spcPts val="0"/>
              </a:spcAft>
              <a:buNone/>
            </a:pPr>
            <a:r>
              <a:rPr lang="en-GB" sz="3200" b="1">
                <a:solidFill>
                  <a:schemeClr val="lt1"/>
                </a:solidFill>
              </a:rPr>
              <a:t> call the electrical component used block direct current while allowing alternating current?</a:t>
            </a:r>
            <a:endParaRPr sz="3200" b="1">
              <a:solidFill>
                <a:schemeClr val="lt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77"/>
        <p:cNvGrpSpPr/>
        <p:nvPr/>
      </p:nvGrpSpPr>
      <p:grpSpPr>
        <a:xfrm>
          <a:off x="0" y="0"/>
          <a:ext cx="0" cy="0"/>
          <a:chOff x="0" y="0"/>
          <a:chExt cx="0" cy="0"/>
        </a:xfrm>
      </p:grpSpPr>
      <p:pic>
        <p:nvPicPr>
          <p:cNvPr id="778" name="Google Shape;778;p113"/>
          <p:cNvPicPr preferRelativeResize="0"/>
          <p:nvPr/>
        </p:nvPicPr>
        <p:blipFill>
          <a:blip r:embed="rId3">
            <a:alphaModFix/>
          </a:blip>
          <a:stretch>
            <a:fillRect/>
          </a:stretch>
        </p:blipFill>
        <p:spPr>
          <a:xfrm flipH="1">
            <a:off x="1334250" y="76200"/>
            <a:ext cx="7650875" cy="4991100"/>
          </a:xfrm>
          <a:prstGeom prst="rect">
            <a:avLst/>
          </a:prstGeom>
          <a:noFill/>
          <a:ln>
            <a:noFill/>
          </a:ln>
        </p:spPr>
      </p:pic>
      <p:sp>
        <p:nvSpPr>
          <p:cNvPr id="779" name="Google Shape;779;p113"/>
          <p:cNvSpPr/>
          <p:nvPr/>
        </p:nvSpPr>
        <p:spPr>
          <a:xfrm>
            <a:off x="85375" y="53400"/>
            <a:ext cx="4484100" cy="50367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0" name="Google Shape;780;p113"/>
          <p:cNvSpPr txBox="1"/>
          <p:nvPr/>
        </p:nvSpPr>
        <p:spPr>
          <a:xfrm>
            <a:off x="577375" y="405500"/>
            <a:ext cx="3500100" cy="363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500" b="1">
                <a:solidFill>
                  <a:schemeClr val="lt1"/>
                </a:solidFill>
              </a:rPr>
              <a:t>Capacitors</a:t>
            </a:r>
            <a:endParaRPr sz="3500" b="1">
              <a:solidFill>
                <a:schemeClr val="lt1"/>
              </a:solidFill>
            </a:endParaRPr>
          </a:p>
          <a:p>
            <a:pPr marL="0" lvl="0" indent="0" algn="ctr" rtl="0">
              <a:spcBef>
                <a:spcPts val="0"/>
              </a:spcBef>
              <a:spcAft>
                <a:spcPts val="0"/>
              </a:spcAft>
              <a:buNone/>
            </a:pPr>
            <a:r>
              <a:rPr lang="en-GB" sz="2600" b="1">
                <a:solidFill>
                  <a:schemeClr val="lt1"/>
                </a:solidFill>
              </a:rPr>
              <a:t> are used in electronic circuits to block direct current while allowing alternating current to pass. In analog filter networks, they smooth the output of power supplies.</a:t>
            </a:r>
            <a:endParaRPr sz="2600" b="1">
              <a:solidFill>
                <a:schemeClr val="lt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4"/>
        <p:cNvGrpSpPr/>
        <p:nvPr/>
      </p:nvGrpSpPr>
      <p:grpSpPr>
        <a:xfrm>
          <a:off x="0" y="0"/>
          <a:ext cx="0" cy="0"/>
          <a:chOff x="0" y="0"/>
          <a:chExt cx="0" cy="0"/>
        </a:xfrm>
      </p:grpSpPr>
      <p:sp>
        <p:nvSpPr>
          <p:cNvPr id="785" name="Google Shape;785;p114"/>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86" name="Google Shape;786;p114"/>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Twenty </a:t>
            </a:r>
            <a:endParaRPr sz="7500" b="1">
              <a:solidFill>
                <a:schemeClr val="dk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90"/>
        <p:cNvGrpSpPr/>
        <p:nvPr/>
      </p:nvGrpSpPr>
      <p:grpSpPr>
        <a:xfrm>
          <a:off x="0" y="0"/>
          <a:ext cx="0" cy="0"/>
          <a:chOff x="0" y="0"/>
          <a:chExt cx="0" cy="0"/>
        </a:xfrm>
      </p:grpSpPr>
      <p:pic>
        <p:nvPicPr>
          <p:cNvPr id="791" name="Google Shape;791;p115"/>
          <p:cNvPicPr preferRelativeResize="0"/>
          <p:nvPr/>
        </p:nvPicPr>
        <p:blipFill>
          <a:blip r:embed="rId3">
            <a:alphaModFix/>
          </a:blip>
          <a:stretch>
            <a:fillRect/>
          </a:stretch>
        </p:blipFill>
        <p:spPr>
          <a:xfrm>
            <a:off x="4794350" y="88375"/>
            <a:ext cx="4119063" cy="4838700"/>
          </a:xfrm>
          <a:prstGeom prst="rect">
            <a:avLst/>
          </a:prstGeom>
          <a:noFill/>
          <a:ln>
            <a:noFill/>
          </a:ln>
        </p:spPr>
      </p:pic>
      <p:sp>
        <p:nvSpPr>
          <p:cNvPr id="792" name="Google Shape;792;p115"/>
          <p:cNvSpPr/>
          <p:nvPr/>
        </p:nvSpPr>
        <p:spPr>
          <a:xfrm>
            <a:off x="-64050" y="-47100"/>
            <a:ext cx="5687700" cy="514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3" name="Google Shape;793;p115"/>
          <p:cNvSpPr txBox="1"/>
          <p:nvPr/>
        </p:nvSpPr>
        <p:spPr>
          <a:xfrm>
            <a:off x="800325" y="109050"/>
            <a:ext cx="3905700" cy="498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solidFill>
                  <a:schemeClr val="lt1"/>
                </a:solidFill>
              </a:rPr>
              <a:t>Which electrical</a:t>
            </a:r>
            <a:endParaRPr sz="2400" b="1">
              <a:solidFill>
                <a:schemeClr val="lt1"/>
              </a:solidFill>
            </a:endParaRPr>
          </a:p>
          <a:p>
            <a:pPr marL="0" lvl="0" indent="0" algn="ctr" rtl="0">
              <a:spcBef>
                <a:spcPts val="0"/>
              </a:spcBef>
              <a:spcAft>
                <a:spcPts val="0"/>
              </a:spcAft>
              <a:buNone/>
            </a:pPr>
            <a:r>
              <a:rPr lang="en-GB" sz="2400" b="1">
                <a:solidFill>
                  <a:schemeClr val="lt1"/>
                </a:solidFill>
              </a:rPr>
              <a:t> device, patented in 1938 and used extensively in Westinghouse radios converts alternating current (AC) into direct current (DC) by allowing power to flow through wafer thin semiconductor materials which are either copper oxide, germanium or </a:t>
            </a:r>
            <a:endParaRPr sz="2400" b="1">
              <a:solidFill>
                <a:schemeClr val="lt1"/>
              </a:solidFill>
            </a:endParaRPr>
          </a:p>
          <a:p>
            <a:pPr marL="0" lvl="0" indent="0" algn="ctr" rtl="0">
              <a:spcBef>
                <a:spcPts val="0"/>
              </a:spcBef>
              <a:spcAft>
                <a:spcPts val="0"/>
              </a:spcAft>
              <a:buNone/>
            </a:pPr>
            <a:r>
              <a:rPr lang="en-GB" sz="2400" b="1">
                <a:solidFill>
                  <a:schemeClr val="lt1"/>
                </a:solidFill>
              </a:rPr>
              <a:t>selenium.</a:t>
            </a:r>
            <a:endParaRPr sz="2400" b="1">
              <a:solidFill>
                <a:schemeClr val="lt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97"/>
        <p:cNvGrpSpPr/>
        <p:nvPr/>
      </p:nvGrpSpPr>
      <p:grpSpPr>
        <a:xfrm>
          <a:off x="0" y="0"/>
          <a:ext cx="0" cy="0"/>
          <a:chOff x="0" y="0"/>
          <a:chExt cx="0" cy="0"/>
        </a:xfrm>
      </p:grpSpPr>
      <p:sp>
        <p:nvSpPr>
          <p:cNvPr id="798" name="Google Shape;798;p116"/>
          <p:cNvSpPr/>
          <p:nvPr/>
        </p:nvSpPr>
        <p:spPr>
          <a:xfrm>
            <a:off x="-480200" y="157038"/>
            <a:ext cx="5158800" cy="5036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9" name="Google Shape;799;p116"/>
          <p:cNvSpPr/>
          <p:nvPr/>
        </p:nvSpPr>
        <p:spPr>
          <a:xfrm>
            <a:off x="3593175" y="106700"/>
            <a:ext cx="5605200" cy="50367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0" name="Google Shape;800;p116"/>
          <p:cNvSpPr txBox="1"/>
          <p:nvPr/>
        </p:nvSpPr>
        <p:spPr>
          <a:xfrm>
            <a:off x="4140450" y="501550"/>
            <a:ext cx="4407300" cy="36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500" b="1">
                <a:solidFill>
                  <a:schemeClr val="lt1"/>
                </a:solidFill>
              </a:rPr>
              <a:t>A</a:t>
            </a:r>
            <a:r>
              <a:rPr lang="en-GB" sz="3800" b="1">
                <a:solidFill>
                  <a:schemeClr val="lt1"/>
                </a:solidFill>
              </a:rPr>
              <a:t> metal rectifier</a:t>
            </a:r>
            <a:r>
              <a:rPr lang="en-GB" sz="4200" b="1">
                <a:solidFill>
                  <a:schemeClr val="lt1"/>
                </a:solidFill>
              </a:rPr>
              <a:t> </a:t>
            </a:r>
            <a:endParaRPr sz="4200" b="1">
              <a:solidFill>
                <a:schemeClr val="lt1"/>
              </a:solidFill>
            </a:endParaRPr>
          </a:p>
          <a:p>
            <a:pPr marL="0" lvl="0" indent="0" algn="ctr" rtl="0">
              <a:spcBef>
                <a:spcPts val="0"/>
              </a:spcBef>
              <a:spcAft>
                <a:spcPts val="0"/>
              </a:spcAft>
              <a:buNone/>
            </a:pPr>
            <a:r>
              <a:rPr lang="en-GB" sz="2500" b="1">
                <a:solidFill>
                  <a:schemeClr val="lt1"/>
                </a:solidFill>
              </a:rPr>
              <a:t>is an early type of rectifier in which the semiconductor is copper oxide, germanium or selenium. They were used in power applications to convert alternating current to direct current in devices such as radios and battery chargers.</a:t>
            </a:r>
            <a:endParaRPr sz="1800">
              <a:solidFill>
                <a:schemeClr val="lt1"/>
              </a:solidFill>
            </a:endParaRPr>
          </a:p>
        </p:txBody>
      </p:sp>
      <p:pic>
        <p:nvPicPr>
          <p:cNvPr id="801" name="Google Shape;801;p116"/>
          <p:cNvPicPr preferRelativeResize="0"/>
          <p:nvPr/>
        </p:nvPicPr>
        <p:blipFill>
          <a:blip r:embed="rId3">
            <a:alphaModFix/>
          </a:blip>
          <a:stretch>
            <a:fillRect/>
          </a:stretch>
        </p:blipFill>
        <p:spPr>
          <a:xfrm>
            <a:off x="410813" y="792675"/>
            <a:ext cx="3163325" cy="3765436"/>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05"/>
        <p:cNvGrpSpPr/>
        <p:nvPr/>
      </p:nvGrpSpPr>
      <p:grpSpPr>
        <a:xfrm>
          <a:off x="0" y="0"/>
          <a:ext cx="0" cy="0"/>
          <a:chOff x="0" y="0"/>
          <a:chExt cx="0" cy="0"/>
        </a:xfrm>
      </p:grpSpPr>
      <p:sp>
        <p:nvSpPr>
          <p:cNvPr id="806" name="Google Shape;806;p117"/>
          <p:cNvSpPr/>
          <p:nvPr/>
        </p:nvSpPr>
        <p:spPr>
          <a:xfrm>
            <a:off x="522875" y="314275"/>
            <a:ext cx="7821900" cy="44769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7" name="Google Shape;807;p117"/>
          <p:cNvSpPr txBox="1"/>
          <p:nvPr/>
        </p:nvSpPr>
        <p:spPr>
          <a:xfrm>
            <a:off x="1498650" y="314275"/>
            <a:ext cx="6146700" cy="42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800" b="1">
                <a:solidFill>
                  <a:schemeClr val="lt1"/>
                </a:solidFill>
              </a:rPr>
              <a:t>Thanks </a:t>
            </a:r>
            <a:endParaRPr sz="8800" b="1">
              <a:solidFill>
                <a:schemeClr val="lt1"/>
              </a:solidFill>
            </a:endParaRPr>
          </a:p>
          <a:p>
            <a:pPr marL="0" lvl="0" indent="0" algn="ctr" rtl="0">
              <a:spcBef>
                <a:spcPts val="0"/>
              </a:spcBef>
              <a:spcAft>
                <a:spcPts val="0"/>
              </a:spcAft>
              <a:buNone/>
            </a:pPr>
            <a:r>
              <a:rPr lang="en-GB" sz="8800" b="1">
                <a:solidFill>
                  <a:schemeClr val="lt1"/>
                </a:solidFill>
              </a:rPr>
              <a:t>for </a:t>
            </a:r>
            <a:endParaRPr sz="8800" b="1">
              <a:solidFill>
                <a:schemeClr val="lt1"/>
              </a:solidFill>
            </a:endParaRPr>
          </a:p>
          <a:p>
            <a:pPr marL="0" lvl="0" indent="0" algn="ctr" rtl="0">
              <a:spcBef>
                <a:spcPts val="0"/>
              </a:spcBef>
              <a:spcAft>
                <a:spcPts val="0"/>
              </a:spcAft>
              <a:buNone/>
            </a:pPr>
            <a:r>
              <a:rPr lang="en-GB" sz="8800" b="1">
                <a:solidFill>
                  <a:schemeClr val="lt1"/>
                </a:solidFill>
              </a:rPr>
              <a:t>Playing</a:t>
            </a:r>
            <a:endParaRPr sz="8800" b="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24"/>
        <p:cNvGrpSpPr/>
        <p:nvPr/>
      </p:nvGrpSpPr>
      <p:grpSpPr>
        <a:xfrm>
          <a:off x="0" y="0"/>
          <a:ext cx="0" cy="0"/>
          <a:chOff x="0" y="0"/>
          <a:chExt cx="0" cy="0"/>
        </a:xfrm>
      </p:grpSpPr>
      <p:pic>
        <p:nvPicPr>
          <p:cNvPr id="125" name="Google Shape;125;p23"/>
          <p:cNvPicPr preferRelativeResize="0"/>
          <p:nvPr/>
        </p:nvPicPr>
        <p:blipFill>
          <a:blip r:embed="rId3">
            <a:alphaModFix/>
          </a:blip>
          <a:stretch>
            <a:fillRect/>
          </a:stretch>
        </p:blipFill>
        <p:spPr>
          <a:xfrm>
            <a:off x="152400" y="152400"/>
            <a:ext cx="8790025" cy="4873725"/>
          </a:xfrm>
          <a:prstGeom prst="rect">
            <a:avLst/>
          </a:prstGeom>
          <a:noFill/>
          <a:ln>
            <a:noFill/>
          </a:ln>
        </p:spPr>
      </p:pic>
      <p:sp>
        <p:nvSpPr>
          <p:cNvPr id="126" name="Google Shape;126;p23"/>
          <p:cNvSpPr/>
          <p:nvPr/>
        </p:nvSpPr>
        <p:spPr>
          <a:xfrm>
            <a:off x="352150" y="3510800"/>
            <a:ext cx="8483700" cy="13980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p23"/>
          <p:cNvSpPr txBox="1"/>
          <p:nvPr/>
        </p:nvSpPr>
        <p:spPr>
          <a:xfrm>
            <a:off x="506250" y="3414775"/>
            <a:ext cx="81315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chemeClr val="lt1"/>
                </a:solidFill>
              </a:rPr>
              <a:t>What is the relationship between Amps, Watts and Volts?  Please complete the equation,        </a:t>
            </a:r>
            <a:endParaRPr sz="2700" b="1">
              <a:solidFill>
                <a:schemeClr val="lt1"/>
              </a:solidFill>
            </a:endParaRPr>
          </a:p>
          <a:p>
            <a:pPr marL="0" lvl="0" indent="0" algn="l" rtl="0">
              <a:spcBef>
                <a:spcPts val="0"/>
              </a:spcBef>
              <a:spcAft>
                <a:spcPts val="0"/>
              </a:spcAft>
              <a:buNone/>
            </a:pPr>
            <a:r>
              <a:rPr lang="en-GB" sz="2700" b="1">
                <a:solidFill>
                  <a:schemeClr val="lt1"/>
                </a:solidFill>
              </a:rPr>
              <a:t>                       </a:t>
            </a:r>
            <a:r>
              <a:rPr lang="en-GB" sz="4000" b="1">
                <a:solidFill>
                  <a:schemeClr val="lt1"/>
                </a:solidFill>
              </a:rPr>
              <a:t> Amps = ? ? ? </a:t>
            </a:r>
            <a:endParaRPr sz="4000" b="1">
              <a:solidFill>
                <a:schemeClr val="lt1"/>
              </a:solidFill>
            </a:endParaRPr>
          </a:p>
        </p:txBody>
      </p:sp>
      <p:sp>
        <p:nvSpPr>
          <p:cNvPr id="128" name="Google Shape;128;p23"/>
          <p:cNvSpPr/>
          <p:nvPr/>
        </p:nvSpPr>
        <p:spPr>
          <a:xfrm>
            <a:off x="6973425" y="289075"/>
            <a:ext cx="1792800" cy="1535700"/>
          </a:xfrm>
          <a:prstGeom prst="triangle">
            <a:avLst>
              <a:gd name="adj" fmla="val 500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9" name="Google Shape;129;p23"/>
          <p:cNvCxnSpPr>
            <a:stCxn id="128" idx="1"/>
            <a:endCxn id="128" idx="5"/>
          </p:cNvCxnSpPr>
          <p:nvPr/>
        </p:nvCxnSpPr>
        <p:spPr>
          <a:xfrm>
            <a:off x="7421625" y="1056925"/>
            <a:ext cx="896400" cy="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23"/>
          <p:cNvCxnSpPr>
            <a:stCxn id="128" idx="3"/>
          </p:cNvCxnSpPr>
          <p:nvPr/>
        </p:nvCxnSpPr>
        <p:spPr>
          <a:xfrm rot="10800000">
            <a:off x="7859025" y="1088575"/>
            <a:ext cx="10800" cy="736200"/>
          </a:xfrm>
          <a:prstGeom prst="straightConnector1">
            <a:avLst/>
          </a:prstGeom>
          <a:noFill/>
          <a:ln w="9525" cap="flat" cmpd="sng">
            <a:solidFill>
              <a:schemeClr val="dk2"/>
            </a:solidFill>
            <a:prstDash val="solid"/>
            <a:round/>
            <a:headEnd type="none" w="med" len="med"/>
            <a:tailEnd type="none" w="med" len="med"/>
          </a:ln>
        </p:spPr>
      </p:cxnSp>
      <p:sp>
        <p:nvSpPr>
          <p:cNvPr id="131" name="Google Shape;131;p23"/>
          <p:cNvSpPr txBox="1"/>
          <p:nvPr/>
        </p:nvSpPr>
        <p:spPr>
          <a:xfrm>
            <a:off x="7459150" y="1888838"/>
            <a:ext cx="1056300" cy="10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chemeClr val="lt1"/>
                </a:solidFill>
              </a:rPr>
              <a:t>Amps</a:t>
            </a:r>
            <a:endParaRPr sz="2200" b="1">
              <a:solidFill>
                <a:schemeClr val="lt1"/>
              </a:solidFill>
            </a:endParaRPr>
          </a:p>
          <a:p>
            <a:pPr marL="0" lvl="0" indent="0" algn="l" rtl="0">
              <a:spcBef>
                <a:spcPts val="0"/>
              </a:spcBef>
              <a:spcAft>
                <a:spcPts val="0"/>
              </a:spcAft>
              <a:buNone/>
            </a:pPr>
            <a:r>
              <a:rPr lang="en-GB" sz="2200" b="1">
                <a:solidFill>
                  <a:schemeClr val="lt1"/>
                </a:solidFill>
              </a:rPr>
              <a:t>Watts</a:t>
            </a:r>
            <a:endParaRPr sz="2200" b="1">
              <a:solidFill>
                <a:schemeClr val="lt1"/>
              </a:solidFill>
            </a:endParaRPr>
          </a:p>
          <a:p>
            <a:pPr marL="0" lvl="0" indent="0" algn="l" rtl="0">
              <a:spcBef>
                <a:spcPts val="0"/>
              </a:spcBef>
              <a:spcAft>
                <a:spcPts val="0"/>
              </a:spcAft>
              <a:buNone/>
            </a:pPr>
            <a:r>
              <a:rPr lang="en-GB" sz="2200" b="1">
                <a:solidFill>
                  <a:schemeClr val="lt1"/>
                </a:solidFill>
              </a:rPr>
              <a:t>Volts</a:t>
            </a:r>
            <a:endParaRPr sz="220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5"/>
        <p:cNvGrpSpPr/>
        <p:nvPr/>
      </p:nvGrpSpPr>
      <p:grpSpPr>
        <a:xfrm>
          <a:off x="0" y="0"/>
          <a:ext cx="0" cy="0"/>
          <a:chOff x="0" y="0"/>
          <a:chExt cx="0" cy="0"/>
        </a:xfrm>
      </p:grpSpPr>
      <p:sp>
        <p:nvSpPr>
          <p:cNvPr id="136" name="Google Shape;136;p24"/>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37" name="Google Shape;137;p24"/>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Six</a:t>
            </a:r>
            <a:endParaRPr sz="75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41"/>
        <p:cNvGrpSpPr/>
        <p:nvPr/>
      </p:nvGrpSpPr>
      <p:grpSpPr>
        <a:xfrm>
          <a:off x="0" y="0"/>
          <a:ext cx="0" cy="0"/>
          <a:chOff x="0" y="0"/>
          <a:chExt cx="0" cy="0"/>
        </a:xfrm>
      </p:grpSpPr>
      <p:sp>
        <p:nvSpPr>
          <p:cNvPr id="142" name="Google Shape;142;p25"/>
          <p:cNvSpPr/>
          <p:nvPr/>
        </p:nvSpPr>
        <p:spPr>
          <a:xfrm>
            <a:off x="352150" y="533550"/>
            <a:ext cx="4770000" cy="40551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3" name="Google Shape;143;p25"/>
          <p:cNvPicPr preferRelativeResize="0"/>
          <p:nvPr/>
        </p:nvPicPr>
        <p:blipFill>
          <a:blip r:embed="rId3">
            <a:alphaModFix/>
          </a:blip>
          <a:stretch>
            <a:fillRect/>
          </a:stretch>
        </p:blipFill>
        <p:spPr>
          <a:xfrm>
            <a:off x="1022650" y="905225"/>
            <a:ext cx="3429000" cy="3429000"/>
          </a:xfrm>
          <a:prstGeom prst="rect">
            <a:avLst/>
          </a:prstGeom>
          <a:noFill/>
          <a:ln>
            <a:noFill/>
          </a:ln>
        </p:spPr>
      </p:pic>
      <p:sp>
        <p:nvSpPr>
          <p:cNvPr id="144" name="Google Shape;144;p25"/>
          <p:cNvSpPr/>
          <p:nvPr/>
        </p:nvSpPr>
        <p:spPr>
          <a:xfrm>
            <a:off x="4524575" y="181400"/>
            <a:ext cx="4375200" cy="4727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p25"/>
          <p:cNvSpPr txBox="1"/>
          <p:nvPr/>
        </p:nvSpPr>
        <p:spPr>
          <a:xfrm>
            <a:off x="4962125" y="362825"/>
            <a:ext cx="3500100" cy="33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chemeClr val="lt1"/>
                </a:solidFill>
              </a:rPr>
              <a:t>What do we</a:t>
            </a:r>
            <a:endParaRPr sz="2200" b="1">
              <a:solidFill>
                <a:schemeClr val="lt1"/>
              </a:solidFill>
            </a:endParaRPr>
          </a:p>
          <a:p>
            <a:pPr marL="0" lvl="0" indent="0" algn="ctr" rtl="0">
              <a:spcBef>
                <a:spcPts val="0"/>
              </a:spcBef>
              <a:spcAft>
                <a:spcPts val="0"/>
              </a:spcAft>
              <a:buClr>
                <a:schemeClr val="dk1"/>
              </a:buClr>
              <a:buSzPts val="1100"/>
              <a:buFont typeface="Arial"/>
              <a:buNone/>
            </a:pPr>
            <a:r>
              <a:rPr lang="en-GB" sz="2200" b="1">
                <a:solidFill>
                  <a:schemeClr val="lt1"/>
                </a:solidFill>
              </a:rPr>
              <a:t> call the 'sacrificial' device which provides protection from overcharging an electrical circuit. This is usually comprised of a metal wire or strip that will melt if too much current flows through it, thereby </a:t>
            </a:r>
            <a:r>
              <a:rPr lang="en-GB" sz="2400" b="1">
                <a:solidFill>
                  <a:schemeClr val="lt1"/>
                </a:solidFill>
              </a:rPr>
              <a:t>stopping the current.</a:t>
            </a:r>
            <a:endParaRPr sz="2400" b="1">
              <a:solidFill>
                <a:schemeClr val="lt1"/>
              </a:solidFill>
            </a:endParaRPr>
          </a:p>
          <a:p>
            <a:pPr marL="0" lvl="0" indent="0" algn="l" rtl="0">
              <a:spcBef>
                <a:spcPts val="0"/>
              </a:spcBef>
              <a:spcAft>
                <a:spcPts val="0"/>
              </a:spcAft>
              <a:buNone/>
            </a:pPr>
            <a:endParaRPr sz="2400" b="1">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9"/>
        <p:cNvGrpSpPr/>
        <p:nvPr/>
      </p:nvGrpSpPr>
      <p:grpSpPr>
        <a:xfrm>
          <a:off x="0" y="0"/>
          <a:ext cx="0" cy="0"/>
          <a:chOff x="0" y="0"/>
          <a:chExt cx="0" cy="0"/>
        </a:xfrm>
      </p:grpSpPr>
      <p:sp>
        <p:nvSpPr>
          <p:cNvPr id="150" name="Google Shape;150;p26"/>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51" name="Google Shape;151;p26"/>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Seven</a:t>
            </a:r>
            <a:endParaRPr sz="75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55"/>
        <p:cNvGrpSpPr/>
        <p:nvPr/>
      </p:nvGrpSpPr>
      <p:grpSpPr>
        <a:xfrm>
          <a:off x="0" y="0"/>
          <a:ext cx="0" cy="0"/>
          <a:chOff x="0" y="0"/>
          <a:chExt cx="0" cy="0"/>
        </a:xfrm>
      </p:grpSpPr>
      <p:pic>
        <p:nvPicPr>
          <p:cNvPr id="156" name="Google Shape;156;p27"/>
          <p:cNvPicPr preferRelativeResize="0"/>
          <p:nvPr/>
        </p:nvPicPr>
        <p:blipFill>
          <a:blip r:embed="rId3">
            <a:alphaModFix/>
          </a:blip>
          <a:stretch>
            <a:fillRect/>
          </a:stretch>
        </p:blipFill>
        <p:spPr>
          <a:xfrm rot="-1625144">
            <a:off x="5933149" y="1195154"/>
            <a:ext cx="2864575" cy="3553491"/>
          </a:xfrm>
          <a:prstGeom prst="rect">
            <a:avLst/>
          </a:prstGeom>
          <a:noFill/>
          <a:ln>
            <a:noFill/>
          </a:ln>
        </p:spPr>
      </p:pic>
      <p:sp>
        <p:nvSpPr>
          <p:cNvPr id="157" name="Google Shape;157;p27"/>
          <p:cNvSpPr/>
          <p:nvPr/>
        </p:nvSpPr>
        <p:spPr>
          <a:xfrm>
            <a:off x="1419250" y="48750"/>
            <a:ext cx="4140300" cy="355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8" name="Google Shape;158;p27"/>
          <p:cNvPicPr preferRelativeResize="0"/>
          <p:nvPr/>
        </p:nvPicPr>
        <p:blipFill rotWithShape="1">
          <a:blip r:embed="rId4">
            <a:alphaModFix/>
          </a:blip>
          <a:srcRect r="5838" b="3128"/>
          <a:stretch/>
        </p:blipFill>
        <p:spPr>
          <a:xfrm>
            <a:off x="5207625" y="97900"/>
            <a:ext cx="3122858" cy="2377800"/>
          </a:xfrm>
          <a:prstGeom prst="rect">
            <a:avLst/>
          </a:prstGeom>
          <a:noFill/>
          <a:ln>
            <a:noFill/>
          </a:ln>
        </p:spPr>
      </p:pic>
      <p:pic>
        <p:nvPicPr>
          <p:cNvPr id="159" name="Google Shape;159;p27"/>
          <p:cNvPicPr preferRelativeResize="0"/>
          <p:nvPr/>
        </p:nvPicPr>
        <p:blipFill>
          <a:blip r:embed="rId5">
            <a:alphaModFix/>
          </a:blip>
          <a:stretch>
            <a:fillRect/>
          </a:stretch>
        </p:blipFill>
        <p:spPr>
          <a:xfrm rot="1210832">
            <a:off x="16834" y="2004443"/>
            <a:ext cx="2347431" cy="3084939"/>
          </a:xfrm>
          <a:prstGeom prst="rect">
            <a:avLst/>
          </a:prstGeom>
          <a:noFill/>
          <a:ln>
            <a:noFill/>
          </a:ln>
        </p:spPr>
      </p:pic>
      <p:sp>
        <p:nvSpPr>
          <p:cNvPr id="160" name="Google Shape;160;p27"/>
          <p:cNvSpPr txBox="1"/>
          <p:nvPr/>
        </p:nvSpPr>
        <p:spPr>
          <a:xfrm>
            <a:off x="675400" y="3061475"/>
            <a:ext cx="1185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0" b="1">
                <a:solidFill>
                  <a:schemeClr val="lt1"/>
                </a:solidFill>
              </a:rPr>
              <a:t>D</a:t>
            </a:r>
            <a:endParaRPr sz="10000" b="1">
              <a:solidFill>
                <a:schemeClr val="lt1"/>
              </a:solidFill>
            </a:endParaRPr>
          </a:p>
        </p:txBody>
      </p:sp>
      <p:sp>
        <p:nvSpPr>
          <p:cNvPr id="161" name="Google Shape;161;p27"/>
          <p:cNvSpPr txBox="1"/>
          <p:nvPr/>
        </p:nvSpPr>
        <p:spPr>
          <a:xfrm>
            <a:off x="1860400" y="193950"/>
            <a:ext cx="3258000" cy="326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a:solidFill>
                  <a:schemeClr val="lt1"/>
                </a:solidFill>
              </a:rPr>
              <a:t> What is </a:t>
            </a:r>
            <a:endParaRPr sz="4000" b="1">
              <a:solidFill>
                <a:schemeClr val="lt1"/>
              </a:solidFill>
            </a:endParaRPr>
          </a:p>
          <a:p>
            <a:pPr marL="0" lvl="0" indent="0" algn="ctr" rtl="0">
              <a:spcBef>
                <a:spcPts val="0"/>
              </a:spcBef>
              <a:spcAft>
                <a:spcPts val="0"/>
              </a:spcAft>
              <a:buNone/>
            </a:pPr>
            <a:r>
              <a:rPr lang="en-GB" sz="4000" b="1">
                <a:solidFill>
                  <a:schemeClr val="lt1"/>
                </a:solidFill>
              </a:rPr>
              <a:t>the voltage of a Duracell  D - size battery?</a:t>
            </a:r>
            <a:endParaRPr sz="4000"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5"/>
        <p:cNvGrpSpPr/>
        <p:nvPr/>
      </p:nvGrpSpPr>
      <p:grpSpPr>
        <a:xfrm>
          <a:off x="0" y="0"/>
          <a:ext cx="0" cy="0"/>
          <a:chOff x="0" y="0"/>
          <a:chExt cx="0" cy="0"/>
        </a:xfrm>
      </p:grpSpPr>
      <p:sp>
        <p:nvSpPr>
          <p:cNvPr id="166" name="Google Shape;166;p28"/>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67" name="Google Shape;167;p28"/>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Eight</a:t>
            </a:r>
            <a:endParaRPr sz="7500" b="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71"/>
        <p:cNvGrpSpPr/>
        <p:nvPr/>
      </p:nvGrpSpPr>
      <p:grpSpPr>
        <a:xfrm>
          <a:off x="0" y="0"/>
          <a:ext cx="0" cy="0"/>
          <a:chOff x="0" y="0"/>
          <a:chExt cx="0" cy="0"/>
        </a:xfrm>
      </p:grpSpPr>
      <p:pic>
        <p:nvPicPr>
          <p:cNvPr id="172" name="Google Shape;172;p29"/>
          <p:cNvPicPr preferRelativeResize="0"/>
          <p:nvPr/>
        </p:nvPicPr>
        <p:blipFill>
          <a:blip r:embed="rId3">
            <a:alphaModFix/>
          </a:blip>
          <a:stretch>
            <a:fillRect/>
          </a:stretch>
        </p:blipFill>
        <p:spPr>
          <a:xfrm>
            <a:off x="0" y="0"/>
            <a:ext cx="9144003" cy="5143501"/>
          </a:xfrm>
          <a:prstGeom prst="rect">
            <a:avLst/>
          </a:prstGeom>
          <a:noFill/>
          <a:ln>
            <a:noFill/>
          </a:ln>
        </p:spPr>
      </p:pic>
      <p:sp>
        <p:nvSpPr>
          <p:cNvPr id="173" name="Google Shape;173;p29"/>
          <p:cNvSpPr/>
          <p:nvPr/>
        </p:nvSpPr>
        <p:spPr>
          <a:xfrm>
            <a:off x="949725" y="362850"/>
            <a:ext cx="4086900" cy="4631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 name="Google Shape;174;p29"/>
          <p:cNvSpPr txBox="1"/>
          <p:nvPr/>
        </p:nvSpPr>
        <p:spPr>
          <a:xfrm>
            <a:off x="1210450" y="629550"/>
            <a:ext cx="3414900" cy="194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300" b="1">
                <a:solidFill>
                  <a:schemeClr val="lt1"/>
                </a:solidFill>
              </a:rPr>
              <a:t> What do</a:t>
            </a:r>
            <a:endParaRPr sz="3300" b="1">
              <a:solidFill>
                <a:schemeClr val="lt1"/>
              </a:solidFill>
            </a:endParaRPr>
          </a:p>
          <a:p>
            <a:pPr marL="0" lvl="0" indent="0" algn="ctr" rtl="0">
              <a:spcBef>
                <a:spcPts val="0"/>
              </a:spcBef>
              <a:spcAft>
                <a:spcPts val="0"/>
              </a:spcAft>
              <a:buNone/>
            </a:pPr>
            <a:r>
              <a:rPr lang="en-GB" sz="3300" b="1">
                <a:solidFill>
                  <a:schemeClr val="lt1"/>
                </a:solidFill>
              </a:rPr>
              <a:t> we call the component </a:t>
            </a:r>
            <a:endParaRPr sz="3300" b="1">
              <a:solidFill>
                <a:schemeClr val="lt1"/>
              </a:solidFill>
            </a:endParaRPr>
          </a:p>
          <a:p>
            <a:pPr marL="0" lvl="0" indent="0" algn="ctr" rtl="0">
              <a:spcBef>
                <a:spcPts val="0"/>
              </a:spcBef>
              <a:spcAft>
                <a:spcPts val="0"/>
              </a:spcAft>
              <a:buNone/>
            </a:pPr>
            <a:r>
              <a:rPr lang="en-GB" sz="3300" b="1">
                <a:solidFill>
                  <a:schemeClr val="lt1"/>
                </a:solidFill>
              </a:rPr>
              <a:t>used to control the opening and closing of an electric circuit?</a:t>
            </a:r>
            <a:endParaRPr sz="3300" b="1">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8"/>
        <p:cNvGrpSpPr/>
        <p:nvPr/>
      </p:nvGrpSpPr>
      <p:grpSpPr>
        <a:xfrm>
          <a:off x="0" y="0"/>
          <a:ext cx="0" cy="0"/>
          <a:chOff x="0" y="0"/>
          <a:chExt cx="0" cy="0"/>
        </a:xfrm>
      </p:grpSpPr>
      <p:sp>
        <p:nvSpPr>
          <p:cNvPr id="179" name="Google Shape;179;p30"/>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80" name="Google Shape;180;p30"/>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Nine</a:t>
            </a:r>
            <a:endParaRPr sz="7500" b="1">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84"/>
        <p:cNvGrpSpPr/>
        <p:nvPr/>
      </p:nvGrpSpPr>
      <p:grpSpPr>
        <a:xfrm>
          <a:off x="0" y="0"/>
          <a:ext cx="0" cy="0"/>
          <a:chOff x="0" y="0"/>
          <a:chExt cx="0" cy="0"/>
        </a:xfrm>
      </p:grpSpPr>
      <p:pic>
        <p:nvPicPr>
          <p:cNvPr id="185" name="Google Shape;185;p31"/>
          <p:cNvPicPr preferRelativeResize="0"/>
          <p:nvPr/>
        </p:nvPicPr>
        <p:blipFill>
          <a:blip r:embed="rId3">
            <a:alphaModFix/>
          </a:blip>
          <a:stretch>
            <a:fillRect/>
          </a:stretch>
        </p:blipFill>
        <p:spPr>
          <a:xfrm>
            <a:off x="152400" y="152400"/>
            <a:ext cx="4721325" cy="4721325"/>
          </a:xfrm>
          <a:prstGeom prst="rect">
            <a:avLst/>
          </a:prstGeom>
          <a:noFill/>
          <a:ln>
            <a:noFill/>
          </a:ln>
        </p:spPr>
      </p:pic>
      <p:sp>
        <p:nvSpPr>
          <p:cNvPr id="186" name="Google Shape;186;p31"/>
          <p:cNvSpPr/>
          <p:nvPr/>
        </p:nvSpPr>
        <p:spPr>
          <a:xfrm>
            <a:off x="4572000" y="152400"/>
            <a:ext cx="4359600" cy="42549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31"/>
          <p:cNvSpPr txBox="1"/>
          <p:nvPr/>
        </p:nvSpPr>
        <p:spPr>
          <a:xfrm>
            <a:off x="4783050" y="356100"/>
            <a:ext cx="3937500" cy="412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chemeClr val="lt1"/>
                </a:solidFill>
              </a:rPr>
              <a:t>1200 Watt</a:t>
            </a:r>
            <a:endParaRPr sz="3400" b="1">
              <a:solidFill>
                <a:schemeClr val="lt1"/>
              </a:solidFill>
            </a:endParaRPr>
          </a:p>
          <a:p>
            <a:pPr marL="0" lvl="0" indent="0" algn="ctr" rtl="0">
              <a:spcBef>
                <a:spcPts val="0"/>
              </a:spcBef>
              <a:spcAft>
                <a:spcPts val="0"/>
              </a:spcAft>
              <a:buNone/>
            </a:pPr>
            <a:r>
              <a:rPr lang="en-GB" sz="3400" b="1">
                <a:solidFill>
                  <a:schemeClr val="lt1"/>
                </a:solidFill>
              </a:rPr>
              <a:t> stage light,</a:t>
            </a:r>
            <a:endParaRPr sz="3400" b="1">
              <a:solidFill>
                <a:schemeClr val="lt1"/>
              </a:solidFill>
            </a:endParaRPr>
          </a:p>
          <a:p>
            <a:pPr marL="0" lvl="0" indent="0" algn="ctr" rtl="0">
              <a:spcBef>
                <a:spcPts val="0"/>
              </a:spcBef>
              <a:spcAft>
                <a:spcPts val="0"/>
              </a:spcAft>
              <a:buNone/>
            </a:pPr>
            <a:r>
              <a:rPr lang="en-GB" sz="3400" b="1">
                <a:solidFill>
                  <a:schemeClr val="lt1"/>
                </a:solidFill>
              </a:rPr>
              <a:t>  plugged into a 120 volt electrical service will draw how many amps of power?</a:t>
            </a:r>
            <a:endParaRPr sz="3400" b="1">
              <a:solidFill>
                <a:schemeClr val="lt1"/>
              </a:solidFill>
            </a:endParaRPr>
          </a:p>
          <a:p>
            <a:pPr marL="0" lvl="0" indent="0" algn="l" rtl="0">
              <a:spcBef>
                <a:spcPts val="0"/>
              </a:spcBef>
              <a:spcAft>
                <a:spcPts val="0"/>
              </a:spcAft>
              <a:buNone/>
            </a:pPr>
            <a:r>
              <a:rPr lang="en-GB" sz="1800">
                <a:solidFill>
                  <a:schemeClr val="dk2"/>
                </a:solidFill>
              </a:rPr>
              <a:t> </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
        <p:cNvGrpSpPr/>
        <p:nvPr/>
      </p:nvGrpSpPr>
      <p:grpSpPr>
        <a:xfrm>
          <a:off x="0" y="0"/>
          <a:ext cx="0" cy="0"/>
          <a:chOff x="0" y="0"/>
          <a:chExt cx="0" cy="0"/>
        </a:xfrm>
      </p:grpSpPr>
      <p:sp>
        <p:nvSpPr>
          <p:cNvPr id="59" name="Google Shape;59;p14"/>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60" name="Google Shape;60;p14"/>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One</a:t>
            </a:r>
            <a:r>
              <a:rPr lang="en-GB" sz="7500" b="1">
                <a:solidFill>
                  <a:schemeClr val="dk1"/>
                </a:solidFill>
              </a:rPr>
              <a:t> </a:t>
            </a:r>
            <a:endParaRPr sz="7500" b="1">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1"/>
        <p:cNvGrpSpPr/>
        <p:nvPr/>
      </p:nvGrpSpPr>
      <p:grpSpPr>
        <a:xfrm>
          <a:off x="0" y="0"/>
          <a:ext cx="0" cy="0"/>
          <a:chOff x="0" y="0"/>
          <a:chExt cx="0" cy="0"/>
        </a:xfrm>
      </p:grpSpPr>
      <p:sp>
        <p:nvSpPr>
          <p:cNvPr id="192" name="Google Shape;192;p32"/>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93" name="Google Shape;193;p32"/>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Ten</a:t>
            </a:r>
            <a:endParaRPr sz="7500"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97"/>
        <p:cNvGrpSpPr/>
        <p:nvPr/>
      </p:nvGrpSpPr>
      <p:grpSpPr>
        <a:xfrm>
          <a:off x="0" y="0"/>
          <a:ext cx="0" cy="0"/>
          <a:chOff x="0" y="0"/>
          <a:chExt cx="0" cy="0"/>
        </a:xfrm>
      </p:grpSpPr>
      <p:sp>
        <p:nvSpPr>
          <p:cNvPr id="198" name="Google Shape;198;p33"/>
          <p:cNvSpPr/>
          <p:nvPr/>
        </p:nvSpPr>
        <p:spPr>
          <a:xfrm>
            <a:off x="629600" y="330800"/>
            <a:ext cx="7917900" cy="18009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99" name="Google Shape;199;p33"/>
          <p:cNvSpPr txBox="1"/>
          <p:nvPr/>
        </p:nvSpPr>
        <p:spPr>
          <a:xfrm>
            <a:off x="671700" y="320150"/>
            <a:ext cx="78006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b="1">
                <a:solidFill>
                  <a:schemeClr val="lt1"/>
                </a:solidFill>
              </a:rPr>
              <a:t>What do we call a circuit component which acts as a one-way corridor for current? It allows power to easily flow in one direction, but restricts current from flowing in the opposite direction. On printed circuit diagrams it's usually represented by a triangle ‘pointing’ at a perpendicular line.   </a:t>
            </a:r>
            <a:endParaRPr sz="2100" b="1">
              <a:solidFill>
                <a:schemeClr val="lt1"/>
              </a:solidFill>
            </a:endParaRPr>
          </a:p>
        </p:txBody>
      </p:sp>
      <p:pic>
        <p:nvPicPr>
          <p:cNvPr id="200" name="Google Shape;200;p33"/>
          <p:cNvPicPr preferRelativeResize="0"/>
          <p:nvPr/>
        </p:nvPicPr>
        <p:blipFill rotWithShape="1">
          <a:blip r:embed="rId3">
            <a:alphaModFix/>
          </a:blip>
          <a:srcRect l="10387" t="25501" r="5705" b="26044"/>
          <a:stretch/>
        </p:blipFill>
        <p:spPr>
          <a:xfrm>
            <a:off x="752263" y="2795850"/>
            <a:ext cx="7672576" cy="1899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
        <p:cNvGrpSpPr/>
        <p:nvPr/>
      </p:nvGrpSpPr>
      <p:grpSpPr>
        <a:xfrm>
          <a:off x="0" y="0"/>
          <a:ext cx="0" cy="0"/>
          <a:chOff x="0" y="0"/>
          <a:chExt cx="0" cy="0"/>
        </a:xfrm>
      </p:grpSpPr>
      <p:sp>
        <p:nvSpPr>
          <p:cNvPr id="205" name="Google Shape;205;p34"/>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06" name="Google Shape;206;p34"/>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Eleven</a:t>
            </a:r>
            <a:endParaRPr sz="7500" b="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0"/>
        <p:cNvGrpSpPr/>
        <p:nvPr/>
      </p:nvGrpSpPr>
      <p:grpSpPr>
        <a:xfrm>
          <a:off x="0" y="0"/>
          <a:ext cx="0" cy="0"/>
          <a:chOff x="0" y="0"/>
          <a:chExt cx="0" cy="0"/>
        </a:xfrm>
      </p:grpSpPr>
      <p:pic>
        <p:nvPicPr>
          <p:cNvPr id="211" name="Google Shape;211;p35"/>
          <p:cNvPicPr preferRelativeResize="0"/>
          <p:nvPr/>
        </p:nvPicPr>
        <p:blipFill>
          <a:blip r:embed="rId3">
            <a:alphaModFix/>
          </a:blip>
          <a:stretch>
            <a:fillRect/>
          </a:stretch>
        </p:blipFill>
        <p:spPr>
          <a:xfrm>
            <a:off x="230925" y="170750"/>
            <a:ext cx="8682151" cy="4695300"/>
          </a:xfrm>
          <a:prstGeom prst="rect">
            <a:avLst/>
          </a:prstGeom>
          <a:noFill/>
          <a:ln>
            <a:noFill/>
          </a:ln>
        </p:spPr>
      </p:pic>
      <p:sp>
        <p:nvSpPr>
          <p:cNvPr id="212" name="Google Shape;212;p35"/>
          <p:cNvSpPr/>
          <p:nvPr/>
        </p:nvSpPr>
        <p:spPr>
          <a:xfrm>
            <a:off x="96150" y="0"/>
            <a:ext cx="5260800" cy="48660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35"/>
          <p:cNvSpPr txBox="1"/>
          <p:nvPr/>
        </p:nvSpPr>
        <p:spPr>
          <a:xfrm>
            <a:off x="701850" y="272100"/>
            <a:ext cx="3804000" cy="43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chemeClr val="lt1"/>
                </a:solidFill>
              </a:rPr>
              <a:t>Name the device </a:t>
            </a:r>
            <a:endParaRPr sz="2200" b="1">
              <a:solidFill>
                <a:schemeClr val="lt1"/>
              </a:solidFill>
            </a:endParaRPr>
          </a:p>
          <a:p>
            <a:pPr marL="0" lvl="0" indent="0" algn="ctr" rtl="0">
              <a:spcBef>
                <a:spcPts val="0"/>
              </a:spcBef>
              <a:spcAft>
                <a:spcPts val="0"/>
              </a:spcAft>
              <a:buClr>
                <a:schemeClr val="dk1"/>
              </a:buClr>
              <a:buSzPts val="1100"/>
              <a:buFont typeface="Arial"/>
              <a:buNone/>
            </a:pPr>
            <a:r>
              <a:rPr lang="en-GB" sz="2200" b="1">
                <a:solidFill>
                  <a:schemeClr val="lt1"/>
                </a:solidFill>
              </a:rPr>
              <a:t>which fires two small darts with thin wires, up to a distance of twelve feet? The darts penetrate clothing and, once they make contact with the target, the wires deliver an electric shock, which disrupts the target's nervous system, resulting in temporary incapacitation.</a:t>
            </a:r>
            <a:endParaRPr sz="2200" b="1">
              <a:solidFill>
                <a:schemeClr val="lt1"/>
              </a:solidFill>
            </a:endParaRPr>
          </a:p>
          <a:p>
            <a:pPr marL="0" lvl="0" indent="0" algn="ctr" rtl="0">
              <a:spcBef>
                <a:spcPts val="0"/>
              </a:spcBef>
              <a:spcAft>
                <a:spcPts val="0"/>
              </a:spcAft>
              <a:buClr>
                <a:schemeClr val="dk1"/>
              </a:buClr>
              <a:buSzPts val="1100"/>
              <a:buFont typeface="Arial"/>
              <a:buNone/>
            </a:pPr>
            <a:endParaRPr sz="1800">
              <a:solidFill>
                <a:schemeClr val="lt1"/>
              </a:solidFill>
            </a:endParaRPr>
          </a:p>
          <a:p>
            <a:pPr marL="0" lvl="0" indent="0" algn="ctr" rtl="0">
              <a:spcBef>
                <a:spcPts val="0"/>
              </a:spcBef>
              <a:spcAft>
                <a:spcPts val="0"/>
              </a:spcAft>
              <a:buNone/>
            </a:pPr>
            <a:endParaRPr sz="1800">
              <a:solidFill>
                <a:schemeClr val="lt1"/>
              </a:solidFill>
            </a:endParaRPr>
          </a:p>
          <a:p>
            <a:pPr marL="0" lvl="0" indent="0" algn="ctr" rtl="0">
              <a:spcBef>
                <a:spcPts val="0"/>
              </a:spcBef>
              <a:spcAft>
                <a:spcPts val="0"/>
              </a:spcAft>
              <a:buNone/>
            </a:pPr>
            <a:endParaRPr sz="18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7"/>
        <p:cNvGrpSpPr/>
        <p:nvPr/>
      </p:nvGrpSpPr>
      <p:grpSpPr>
        <a:xfrm>
          <a:off x="0" y="0"/>
          <a:ext cx="0" cy="0"/>
          <a:chOff x="0" y="0"/>
          <a:chExt cx="0" cy="0"/>
        </a:xfrm>
      </p:grpSpPr>
      <p:sp>
        <p:nvSpPr>
          <p:cNvPr id="218" name="Google Shape;218;p36"/>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19" name="Google Shape;219;p36"/>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Twelve</a:t>
            </a:r>
            <a:endParaRPr sz="7500" b="1">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23"/>
        <p:cNvGrpSpPr/>
        <p:nvPr/>
      </p:nvGrpSpPr>
      <p:grpSpPr>
        <a:xfrm>
          <a:off x="0" y="0"/>
          <a:ext cx="0" cy="0"/>
          <a:chOff x="0" y="0"/>
          <a:chExt cx="0" cy="0"/>
        </a:xfrm>
      </p:grpSpPr>
      <p:pic>
        <p:nvPicPr>
          <p:cNvPr id="224" name="Google Shape;224;p37"/>
          <p:cNvPicPr preferRelativeResize="0"/>
          <p:nvPr/>
        </p:nvPicPr>
        <p:blipFill rotWithShape="1">
          <a:blip r:embed="rId3">
            <a:alphaModFix/>
          </a:blip>
          <a:srcRect b="5249"/>
          <a:stretch/>
        </p:blipFill>
        <p:spPr>
          <a:xfrm>
            <a:off x="4176175" y="234750"/>
            <a:ext cx="4707700" cy="4460550"/>
          </a:xfrm>
          <a:prstGeom prst="rect">
            <a:avLst/>
          </a:prstGeom>
          <a:noFill/>
          <a:ln>
            <a:noFill/>
          </a:ln>
        </p:spPr>
      </p:pic>
      <p:sp>
        <p:nvSpPr>
          <p:cNvPr id="225" name="Google Shape;225;p37"/>
          <p:cNvSpPr/>
          <p:nvPr/>
        </p:nvSpPr>
        <p:spPr>
          <a:xfrm>
            <a:off x="85375" y="96050"/>
            <a:ext cx="4428300" cy="45993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37"/>
          <p:cNvSpPr txBox="1"/>
          <p:nvPr/>
        </p:nvSpPr>
        <p:spPr>
          <a:xfrm>
            <a:off x="323875" y="594825"/>
            <a:ext cx="3852300" cy="374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b="1">
                <a:solidFill>
                  <a:schemeClr val="lt1"/>
                </a:solidFill>
              </a:rPr>
              <a:t>What is inside</a:t>
            </a:r>
            <a:endParaRPr sz="3300" b="1">
              <a:solidFill>
                <a:schemeClr val="lt1"/>
              </a:solidFill>
            </a:endParaRPr>
          </a:p>
          <a:p>
            <a:pPr marL="0" lvl="0" indent="0" algn="ctr" rtl="0">
              <a:spcBef>
                <a:spcPts val="0"/>
              </a:spcBef>
              <a:spcAft>
                <a:spcPts val="0"/>
              </a:spcAft>
              <a:buNone/>
            </a:pPr>
            <a:r>
              <a:rPr lang="en-GB" sz="3300" b="1">
                <a:solidFill>
                  <a:schemeClr val="lt1"/>
                </a:solidFill>
              </a:rPr>
              <a:t> a piezoelectric energy harvester which yields electricity when mechanically stressed?</a:t>
            </a:r>
            <a:endParaRPr sz="3600" b="1">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0"/>
        <p:cNvGrpSpPr/>
        <p:nvPr/>
      </p:nvGrpSpPr>
      <p:grpSpPr>
        <a:xfrm>
          <a:off x="0" y="0"/>
          <a:ext cx="0" cy="0"/>
          <a:chOff x="0" y="0"/>
          <a:chExt cx="0" cy="0"/>
        </a:xfrm>
      </p:grpSpPr>
      <p:sp>
        <p:nvSpPr>
          <p:cNvPr id="231" name="Google Shape;231;p38"/>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32" name="Google Shape;232;p38"/>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Thirteen </a:t>
            </a:r>
            <a:endParaRPr sz="7500" b="1">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36"/>
        <p:cNvGrpSpPr/>
        <p:nvPr/>
      </p:nvGrpSpPr>
      <p:grpSpPr>
        <a:xfrm>
          <a:off x="0" y="0"/>
          <a:ext cx="0" cy="0"/>
          <a:chOff x="0" y="0"/>
          <a:chExt cx="0" cy="0"/>
        </a:xfrm>
      </p:grpSpPr>
      <p:sp>
        <p:nvSpPr>
          <p:cNvPr id="237" name="Google Shape;237;p39"/>
          <p:cNvSpPr/>
          <p:nvPr/>
        </p:nvSpPr>
        <p:spPr>
          <a:xfrm>
            <a:off x="544225" y="213425"/>
            <a:ext cx="4641900" cy="45993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8" name="Google Shape;238;p39"/>
          <p:cNvSpPr/>
          <p:nvPr/>
        </p:nvSpPr>
        <p:spPr>
          <a:xfrm>
            <a:off x="5557850" y="298813"/>
            <a:ext cx="3201300" cy="4417800"/>
          </a:xfrm>
          <a:prstGeom prst="roundRect">
            <a:avLst>
              <a:gd name="adj" fmla="val 16667"/>
            </a:avLst>
          </a:prstGeom>
          <a:solidFill>
            <a:srgbClr val="DC9D4C">
              <a:alpha val="68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9" name="Google Shape;239;p39"/>
          <p:cNvPicPr preferRelativeResize="0"/>
          <p:nvPr/>
        </p:nvPicPr>
        <p:blipFill>
          <a:blip r:embed="rId3">
            <a:alphaModFix/>
          </a:blip>
          <a:stretch>
            <a:fillRect/>
          </a:stretch>
        </p:blipFill>
        <p:spPr>
          <a:xfrm>
            <a:off x="5693637" y="430288"/>
            <a:ext cx="2929725" cy="4154875"/>
          </a:xfrm>
          <a:prstGeom prst="rect">
            <a:avLst/>
          </a:prstGeom>
          <a:noFill/>
          <a:ln>
            <a:noFill/>
          </a:ln>
        </p:spPr>
      </p:pic>
      <p:sp>
        <p:nvSpPr>
          <p:cNvPr id="240" name="Google Shape;240;p39"/>
          <p:cNvSpPr txBox="1"/>
          <p:nvPr/>
        </p:nvSpPr>
        <p:spPr>
          <a:xfrm>
            <a:off x="971050" y="383075"/>
            <a:ext cx="3681600" cy="420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chemeClr val="lt1"/>
                </a:solidFill>
              </a:rPr>
              <a:t>  What do we </a:t>
            </a:r>
            <a:endParaRPr sz="2900" b="1">
              <a:solidFill>
                <a:schemeClr val="lt1"/>
              </a:solidFill>
            </a:endParaRPr>
          </a:p>
          <a:p>
            <a:pPr marL="0" lvl="0" indent="0" algn="ctr" rtl="0">
              <a:spcBef>
                <a:spcPts val="0"/>
              </a:spcBef>
              <a:spcAft>
                <a:spcPts val="0"/>
              </a:spcAft>
              <a:buNone/>
            </a:pPr>
            <a:r>
              <a:rPr lang="en-GB" sz="2900" b="1">
                <a:solidFill>
                  <a:schemeClr val="lt1"/>
                </a:solidFill>
              </a:rPr>
              <a:t>call the fast-acting circuit breaker designed to shut off electric power in the event of a ‘short’ within as little as 1 / 40 of</a:t>
            </a:r>
            <a:endParaRPr sz="2900" b="1">
              <a:solidFill>
                <a:schemeClr val="lt1"/>
              </a:solidFill>
            </a:endParaRPr>
          </a:p>
          <a:p>
            <a:pPr marL="0" lvl="0" indent="0" algn="ctr" rtl="0">
              <a:spcBef>
                <a:spcPts val="0"/>
              </a:spcBef>
              <a:spcAft>
                <a:spcPts val="0"/>
              </a:spcAft>
              <a:buNone/>
            </a:pPr>
            <a:r>
              <a:rPr lang="en-GB" sz="2900" b="1">
                <a:solidFill>
                  <a:schemeClr val="lt1"/>
                </a:solidFill>
              </a:rPr>
              <a:t> a second?</a:t>
            </a:r>
            <a:endParaRPr sz="2900" b="1">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4"/>
        <p:cNvGrpSpPr/>
        <p:nvPr/>
      </p:nvGrpSpPr>
      <p:grpSpPr>
        <a:xfrm>
          <a:off x="0" y="0"/>
          <a:ext cx="0" cy="0"/>
          <a:chOff x="0" y="0"/>
          <a:chExt cx="0" cy="0"/>
        </a:xfrm>
      </p:grpSpPr>
      <p:sp>
        <p:nvSpPr>
          <p:cNvPr id="245" name="Google Shape;245;p40"/>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46" name="Google Shape;246;p40"/>
          <p:cNvSpPr txBox="1"/>
          <p:nvPr/>
        </p:nvSpPr>
        <p:spPr>
          <a:xfrm>
            <a:off x="2134225" y="883475"/>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Fourteen </a:t>
            </a:r>
            <a:endParaRPr sz="7500" b="1">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50"/>
        <p:cNvGrpSpPr/>
        <p:nvPr/>
      </p:nvGrpSpPr>
      <p:grpSpPr>
        <a:xfrm>
          <a:off x="0" y="0"/>
          <a:ext cx="0" cy="0"/>
          <a:chOff x="0" y="0"/>
          <a:chExt cx="0" cy="0"/>
        </a:xfrm>
      </p:grpSpPr>
      <p:pic>
        <p:nvPicPr>
          <p:cNvPr id="251" name="Google Shape;251;p41"/>
          <p:cNvPicPr preferRelativeResize="0"/>
          <p:nvPr/>
        </p:nvPicPr>
        <p:blipFill>
          <a:blip r:embed="rId3">
            <a:alphaModFix/>
          </a:blip>
          <a:stretch>
            <a:fillRect/>
          </a:stretch>
        </p:blipFill>
        <p:spPr>
          <a:xfrm>
            <a:off x="152400" y="179875"/>
            <a:ext cx="5044450" cy="4783750"/>
          </a:xfrm>
          <a:prstGeom prst="rect">
            <a:avLst/>
          </a:prstGeom>
          <a:noFill/>
          <a:ln>
            <a:noFill/>
          </a:ln>
        </p:spPr>
      </p:pic>
      <p:pic>
        <p:nvPicPr>
          <p:cNvPr id="252" name="Google Shape;252;p41"/>
          <p:cNvPicPr preferRelativeResize="0"/>
          <p:nvPr/>
        </p:nvPicPr>
        <p:blipFill>
          <a:blip r:embed="rId4">
            <a:alphaModFix/>
          </a:blip>
          <a:stretch>
            <a:fillRect/>
          </a:stretch>
        </p:blipFill>
        <p:spPr>
          <a:xfrm>
            <a:off x="484950" y="295587"/>
            <a:ext cx="4087050" cy="4552325"/>
          </a:xfrm>
          <a:prstGeom prst="rect">
            <a:avLst/>
          </a:prstGeom>
          <a:noFill/>
          <a:ln>
            <a:noFill/>
          </a:ln>
        </p:spPr>
      </p:pic>
      <p:sp>
        <p:nvSpPr>
          <p:cNvPr id="253" name="Google Shape;253;p41"/>
          <p:cNvSpPr/>
          <p:nvPr/>
        </p:nvSpPr>
        <p:spPr>
          <a:xfrm>
            <a:off x="907025" y="864375"/>
            <a:ext cx="501600" cy="480300"/>
          </a:xfrm>
          <a:prstGeom prst="ellipse">
            <a:avLst/>
          </a:prstGeom>
          <a:solidFill>
            <a:srgbClr val="274E13"/>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4" name="Google Shape;254;p41"/>
          <p:cNvSpPr txBox="1"/>
          <p:nvPr/>
        </p:nvSpPr>
        <p:spPr>
          <a:xfrm>
            <a:off x="907025" y="73495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a:solidFill>
                  <a:schemeClr val="lt1"/>
                </a:solidFill>
              </a:rPr>
              <a:t>?</a:t>
            </a:r>
            <a:endParaRPr sz="1700"/>
          </a:p>
        </p:txBody>
      </p:sp>
      <p:sp>
        <p:nvSpPr>
          <p:cNvPr id="255" name="Google Shape;255;p41"/>
          <p:cNvSpPr/>
          <p:nvPr/>
        </p:nvSpPr>
        <p:spPr>
          <a:xfrm>
            <a:off x="4855375" y="229488"/>
            <a:ext cx="4001700" cy="4684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p41"/>
          <p:cNvSpPr txBox="1"/>
          <p:nvPr/>
        </p:nvSpPr>
        <p:spPr>
          <a:xfrm>
            <a:off x="5356225" y="539988"/>
            <a:ext cx="30000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200" b="1">
                <a:solidFill>
                  <a:schemeClr val="lt1"/>
                </a:solidFill>
              </a:rPr>
              <a:t> What is the world’s most electrically conductive metal?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r="21972"/>
          <a:stretch/>
        </p:blipFill>
        <p:spPr>
          <a:xfrm>
            <a:off x="2731825" y="152400"/>
            <a:ext cx="5570325" cy="4838700"/>
          </a:xfrm>
          <a:prstGeom prst="rect">
            <a:avLst/>
          </a:prstGeom>
          <a:noFill/>
          <a:ln>
            <a:noFill/>
          </a:ln>
        </p:spPr>
      </p:pic>
      <p:sp>
        <p:nvSpPr>
          <p:cNvPr id="66" name="Google Shape;66;p15"/>
          <p:cNvSpPr txBox="1"/>
          <p:nvPr/>
        </p:nvSpPr>
        <p:spPr>
          <a:xfrm>
            <a:off x="9721425" y="1942150"/>
            <a:ext cx="614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67" name="Google Shape;67;p15"/>
          <p:cNvSpPr/>
          <p:nvPr/>
        </p:nvSpPr>
        <p:spPr>
          <a:xfrm>
            <a:off x="53425" y="195925"/>
            <a:ext cx="3009300" cy="18210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15"/>
          <p:cNvSpPr txBox="1"/>
          <p:nvPr/>
        </p:nvSpPr>
        <p:spPr>
          <a:xfrm>
            <a:off x="90775" y="307225"/>
            <a:ext cx="2934600" cy="1523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chemeClr val="lt1"/>
                </a:solidFill>
              </a:rPr>
              <a:t>Who was </a:t>
            </a:r>
            <a:endParaRPr sz="2900" b="1">
              <a:solidFill>
                <a:schemeClr val="lt1"/>
              </a:solidFill>
            </a:endParaRPr>
          </a:p>
          <a:p>
            <a:pPr marL="0" lvl="0" indent="0" algn="ctr" rtl="0">
              <a:spcBef>
                <a:spcPts val="0"/>
              </a:spcBef>
              <a:spcAft>
                <a:spcPts val="0"/>
              </a:spcAft>
              <a:buNone/>
            </a:pPr>
            <a:r>
              <a:rPr lang="en-GB" sz="2900" b="1">
                <a:solidFill>
                  <a:schemeClr val="lt1"/>
                </a:solidFill>
              </a:rPr>
              <a:t>the first electrician? </a:t>
            </a:r>
            <a:endParaRPr sz="2900" b="1">
              <a:solidFill>
                <a:schemeClr val="lt1"/>
              </a:solidFill>
            </a:endParaRPr>
          </a:p>
        </p:txBody>
      </p:sp>
      <p:sp>
        <p:nvSpPr>
          <p:cNvPr id="69" name="Google Shape;69;p15"/>
          <p:cNvSpPr/>
          <p:nvPr/>
        </p:nvSpPr>
        <p:spPr>
          <a:xfrm>
            <a:off x="53425" y="2571750"/>
            <a:ext cx="5772900" cy="2563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5"/>
          <p:cNvSpPr txBox="1"/>
          <p:nvPr/>
        </p:nvSpPr>
        <p:spPr>
          <a:xfrm>
            <a:off x="442825" y="2745150"/>
            <a:ext cx="49941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b="1">
                <a:solidFill>
                  <a:schemeClr val="lt1"/>
                </a:solidFill>
              </a:rPr>
              <a:t>Name the great </a:t>
            </a:r>
            <a:endParaRPr sz="2200" b="1">
              <a:solidFill>
                <a:schemeClr val="lt1"/>
              </a:solidFill>
            </a:endParaRPr>
          </a:p>
          <a:p>
            <a:pPr marL="0" lvl="0" indent="0" algn="ctr" rtl="0">
              <a:spcBef>
                <a:spcPts val="0"/>
              </a:spcBef>
              <a:spcAft>
                <a:spcPts val="0"/>
              </a:spcAft>
              <a:buNone/>
            </a:pPr>
            <a:r>
              <a:rPr lang="en-GB" sz="2200" b="1">
                <a:solidFill>
                  <a:schemeClr val="lt1"/>
                </a:solidFill>
              </a:rPr>
              <a:t>experimenter who in 1831, discovered that when a permanent magnet is moved inside a copper wire coil, electrical current</a:t>
            </a:r>
            <a:endParaRPr sz="2200" b="1">
              <a:solidFill>
                <a:schemeClr val="lt1"/>
              </a:solidFill>
            </a:endParaRPr>
          </a:p>
          <a:p>
            <a:pPr marL="0" lvl="0" indent="0" algn="ctr" rtl="0">
              <a:spcBef>
                <a:spcPts val="0"/>
              </a:spcBef>
              <a:spcAft>
                <a:spcPts val="0"/>
              </a:spcAft>
              <a:buNone/>
            </a:pPr>
            <a:r>
              <a:rPr lang="en-GB" sz="2200" b="1">
                <a:solidFill>
                  <a:schemeClr val="lt1"/>
                </a:solidFill>
              </a:rPr>
              <a:t> flows in the wire?</a:t>
            </a:r>
            <a:endParaRPr sz="13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0"/>
        <p:cNvGrpSpPr/>
        <p:nvPr/>
      </p:nvGrpSpPr>
      <p:grpSpPr>
        <a:xfrm>
          <a:off x="0" y="0"/>
          <a:ext cx="0" cy="0"/>
          <a:chOff x="0" y="0"/>
          <a:chExt cx="0" cy="0"/>
        </a:xfrm>
      </p:grpSpPr>
      <p:sp>
        <p:nvSpPr>
          <p:cNvPr id="261" name="Google Shape;261;p42"/>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62" name="Google Shape;262;p42"/>
          <p:cNvSpPr txBox="1"/>
          <p:nvPr/>
        </p:nvSpPr>
        <p:spPr>
          <a:xfrm>
            <a:off x="2134225" y="883475"/>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Fifteen </a:t>
            </a:r>
            <a:endParaRPr sz="7500" b="1">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66"/>
        <p:cNvGrpSpPr/>
        <p:nvPr/>
      </p:nvGrpSpPr>
      <p:grpSpPr>
        <a:xfrm>
          <a:off x="0" y="0"/>
          <a:ext cx="0" cy="0"/>
          <a:chOff x="0" y="0"/>
          <a:chExt cx="0" cy="0"/>
        </a:xfrm>
      </p:grpSpPr>
      <p:sp>
        <p:nvSpPr>
          <p:cNvPr id="267" name="Google Shape;267;p43"/>
          <p:cNvSpPr/>
          <p:nvPr/>
        </p:nvSpPr>
        <p:spPr>
          <a:xfrm>
            <a:off x="323263" y="153263"/>
            <a:ext cx="4407300" cy="46206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8" name="Google Shape;268;p43"/>
          <p:cNvPicPr preferRelativeResize="0"/>
          <p:nvPr/>
        </p:nvPicPr>
        <p:blipFill>
          <a:blip r:embed="rId3">
            <a:alphaModFix/>
          </a:blip>
          <a:stretch>
            <a:fillRect/>
          </a:stretch>
        </p:blipFill>
        <p:spPr>
          <a:xfrm>
            <a:off x="653988" y="471038"/>
            <a:ext cx="3532474" cy="4201425"/>
          </a:xfrm>
          <a:prstGeom prst="rect">
            <a:avLst/>
          </a:prstGeom>
          <a:noFill/>
          <a:ln>
            <a:noFill/>
          </a:ln>
        </p:spPr>
      </p:pic>
      <p:sp>
        <p:nvSpPr>
          <p:cNvPr id="269" name="Google Shape;269;p43"/>
          <p:cNvSpPr/>
          <p:nvPr/>
        </p:nvSpPr>
        <p:spPr>
          <a:xfrm>
            <a:off x="4572000" y="280475"/>
            <a:ext cx="4477200" cy="4318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43"/>
          <p:cNvSpPr txBox="1"/>
          <p:nvPr/>
        </p:nvSpPr>
        <p:spPr>
          <a:xfrm>
            <a:off x="4983425" y="355175"/>
            <a:ext cx="36402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a:solidFill>
                  <a:schemeClr val="lt1"/>
                </a:solidFill>
              </a:rPr>
              <a:t>What</a:t>
            </a:r>
            <a:endParaRPr sz="4000" b="1">
              <a:solidFill>
                <a:schemeClr val="lt1"/>
              </a:solidFill>
            </a:endParaRPr>
          </a:p>
          <a:p>
            <a:pPr marL="0" lvl="0" indent="0" algn="ctr" rtl="0">
              <a:spcBef>
                <a:spcPts val="0"/>
              </a:spcBef>
              <a:spcAft>
                <a:spcPts val="0"/>
              </a:spcAft>
              <a:buNone/>
            </a:pPr>
            <a:r>
              <a:rPr lang="en-GB" sz="4000" b="1">
                <a:solidFill>
                  <a:schemeClr val="lt1"/>
                </a:solidFill>
              </a:rPr>
              <a:t>manner of energy is collected in a photovoltaic cell?</a:t>
            </a:r>
            <a:endParaRPr sz="4000" b="1">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4"/>
        <p:cNvGrpSpPr/>
        <p:nvPr/>
      </p:nvGrpSpPr>
      <p:grpSpPr>
        <a:xfrm>
          <a:off x="0" y="0"/>
          <a:ext cx="0" cy="0"/>
          <a:chOff x="0" y="0"/>
          <a:chExt cx="0" cy="0"/>
        </a:xfrm>
      </p:grpSpPr>
      <p:sp>
        <p:nvSpPr>
          <p:cNvPr id="275" name="Google Shape;275;p44"/>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76" name="Google Shape;276;p44"/>
          <p:cNvSpPr txBox="1"/>
          <p:nvPr/>
        </p:nvSpPr>
        <p:spPr>
          <a:xfrm>
            <a:off x="2134225" y="883475"/>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Sixteen </a:t>
            </a:r>
            <a:endParaRPr sz="7500" b="1">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80"/>
        <p:cNvGrpSpPr/>
        <p:nvPr/>
      </p:nvGrpSpPr>
      <p:grpSpPr>
        <a:xfrm>
          <a:off x="0" y="0"/>
          <a:ext cx="0" cy="0"/>
          <a:chOff x="0" y="0"/>
          <a:chExt cx="0" cy="0"/>
        </a:xfrm>
      </p:grpSpPr>
      <p:pic>
        <p:nvPicPr>
          <p:cNvPr id="281" name="Google Shape;281;p45"/>
          <p:cNvPicPr preferRelativeResize="0"/>
          <p:nvPr/>
        </p:nvPicPr>
        <p:blipFill>
          <a:blip r:embed="rId3">
            <a:alphaModFix/>
          </a:blip>
          <a:stretch>
            <a:fillRect/>
          </a:stretch>
        </p:blipFill>
        <p:spPr>
          <a:xfrm>
            <a:off x="365850" y="857250"/>
            <a:ext cx="3774600" cy="3774600"/>
          </a:xfrm>
          <a:prstGeom prst="rect">
            <a:avLst/>
          </a:prstGeom>
          <a:noFill/>
          <a:ln>
            <a:noFill/>
          </a:ln>
        </p:spPr>
      </p:pic>
      <p:sp>
        <p:nvSpPr>
          <p:cNvPr id="282" name="Google Shape;282;p45"/>
          <p:cNvSpPr/>
          <p:nvPr/>
        </p:nvSpPr>
        <p:spPr>
          <a:xfrm>
            <a:off x="3873625" y="213425"/>
            <a:ext cx="5346300" cy="48447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45"/>
          <p:cNvSpPr txBox="1"/>
          <p:nvPr/>
        </p:nvSpPr>
        <p:spPr>
          <a:xfrm>
            <a:off x="4256350" y="696275"/>
            <a:ext cx="46968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700" b="1">
                <a:solidFill>
                  <a:schemeClr val="lt1"/>
                </a:solidFill>
              </a:rPr>
              <a:t> For </a:t>
            </a:r>
            <a:r>
              <a:rPr lang="en-GB" sz="4000" b="1">
                <a:solidFill>
                  <a:schemeClr val="lt1"/>
                </a:solidFill>
              </a:rPr>
              <a:t>how many amps is this four-prong AC outlet, commonly found in a modern kitchen, rated?</a:t>
            </a:r>
            <a:r>
              <a:rPr lang="en-GB" sz="3300">
                <a:solidFill>
                  <a:schemeClr val="lt1"/>
                </a:solidFill>
              </a:rPr>
              <a:t> </a:t>
            </a:r>
            <a:r>
              <a:rPr lang="en-GB" sz="2700">
                <a:solidFill>
                  <a:schemeClr val="lt1"/>
                </a:solidFill>
              </a:rPr>
              <a:t> </a:t>
            </a:r>
            <a:endParaRPr sz="27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7"/>
        <p:cNvGrpSpPr/>
        <p:nvPr/>
      </p:nvGrpSpPr>
      <p:grpSpPr>
        <a:xfrm>
          <a:off x="0" y="0"/>
          <a:ext cx="0" cy="0"/>
          <a:chOff x="0" y="0"/>
          <a:chExt cx="0" cy="0"/>
        </a:xfrm>
      </p:grpSpPr>
      <p:sp>
        <p:nvSpPr>
          <p:cNvPr id="288" name="Google Shape;288;p46"/>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289" name="Google Shape;289;p46"/>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Seventeen </a:t>
            </a:r>
            <a:endParaRPr sz="7500" b="1">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93"/>
        <p:cNvGrpSpPr/>
        <p:nvPr/>
      </p:nvGrpSpPr>
      <p:grpSpPr>
        <a:xfrm>
          <a:off x="0" y="0"/>
          <a:ext cx="0" cy="0"/>
          <a:chOff x="0" y="0"/>
          <a:chExt cx="0" cy="0"/>
        </a:xfrm>
      </p:grpSpPr>
      <p:sp>
        <p:nvSpPr>
          <p:cNvPr id="294" name="Google Shape;294;p47"/>
          <p:cNvSpPr/>
          <p:nvPr/>
        </p:nvSpPr>
        <p:spPr>
          <a:xfrm>
            <a:off x="1995500" y="-64000"/>
            <a:ext cx="6317400" cy="49941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5" name="Google Shape;295;p47"/>
          <p:cNvPicPr preferRelativeResize="0"/>
          <p:nvPr/>
        </p:nvPicPr>
        <p:blipFill>
          <a:blip r:embed="rId3">
            <a:alphaModFix/>
          </a:blip>
          <a:stretch>
            <a:fillRect/>
          </a:stretch>
        </p:blipFill>
        <p:spPr>
          <a:xfrm rot="9042103">
            <a:off x="6082300" y="3842407"/>
            <a:ext cx="1920005" cy="1210962"/>
          </a:xfrm>
          <a:prstGeom prst="rect">
            <a:avLst/>
          </a:prstGeom>
          <a:noFill/>
          <a:ln>
            <a:noFill/>
          </a:ln>
        </p:spPr>
      </p:pic>
      <p:pic>
        <p:nvPicPr>
          <p:cNvPr id="296" name="Google Shape;296;p47"/>
          <p:cNvPicPr preferRelativeResize="0"/>
          <p:nvPr/>
        </p:nvPicPr>
        <p:blipFill rotWithShape="1">
          <a:blip r:embed="rId4">
            <a:alphaModFix/>
          </a:blip>
          <a:srcRect t="4879"/>
          <a:stretch/>
        </p:blipFill>
        <p:spPr>
          <a:xfrm flipH="1">
            <a:off x="-74700" y="0"/>
            <a:ext cx="3713650" cy="5064000"/>
          </a:xfrm>
          <a:prstGeom prst="rect">
            <a:avLst/>
          </a:prstGeom>
          <a:noFill/>
          <a:ln>
            <a:noFill/>
          </a:ln>
        </p:spPr>
      </p:pic>
      <p:sp>
        <p:nvSpPr>
          <p:cNvPr id="297" name="Google Shape;297;p47"/>
          <p:cNvSpPr txBox="1"/>
          <p:nvPr/>
        </p:nvSpPr>
        <p:spPr>
          <a:xfrm>
            <a:off x="2751075" y="337275"/>
            <a:ext cx="46782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chemeClr val="lt1"/>
                </a:solidFill>
              </a:rPr>
              <a:t> </a:t>
            </a:r>
            <a:r>
              <a:rPr lang="en-GB" sz="3600" b="1">
                <a:solidFill>
                  <a:schemeClr val="lt1"/>
                </a:solidFill>
              </a:rPr>
              <a:t>Which substance was electrified in a vacuum to make light in Thomas Edison’s </a:t>
            </a:r>
            <a:r>
              <a:rPr lang="en-GB" sz="3600" b="1" u="sng">
                <a:solidFill>
                  <a:schemeClr val="lt1"/>
                </a:solidFill>
              </a:rPr>
              <a:t>first</a:t>
            </a:r>
            <a:r>
              <a:rPr lang="en-GB" sz="3600" b="1">
                <a:solidFill>
                  <a:schemeClr val="lt1"/>
                </a:solidFill>
              </a:rPr>
              <a:t> incandescent </a:t>
            </a:r>
            <a:endParaRPr sz="3600" b="1">
              <a:solidFill>
                <a:schemeClr val="lt1"/>
              </a:solidFill>
            </a:endParaRPr>
          </a:p>
          <a:p>
            <a:pPr marL="0" lvl="0" indent="0" algn="ctr" rtl="0">
              <a:spcBef>
                <a:spcPts val="0"/>
              </a:spcBef>
              <a:spcAft>
                <a:spcPts val="0"/>
              </a:spcAft>
              <a:buNone/>
            </a:pPr>
            <a:r>
              <a:rPr lang="en-GB" sz="3600" b="1">
                <a:solidFill>
                  <a:schemeClr val="lt1"/>
                </a:solidFill>
              </a:rPr>
              <a:t>light bulb ? </a:t>
            </a:r>
            <a:r>
              <a:rPr lang="en-GB" sz="2400" b="1">
                <a:solidFill>
                  <a:schemeClr val="dk1"/>
                </a:solidFill>
              </a:rPr>
              <a:t>  </a:t>
            </a:r>
            <a:endParaRPr sz="2400" b="1">
              <a:solidFill>
                <a:schemeClr val="dk1"/>
              </a:solidFill>
            </a:endParaRPr>
          </a:p>
        </p:txBody>
      </p:sp>
      <p:pic>
        <p:nvPicPr>
          <p:cNvPr id="298" name="Google Shape;298;p47"/>
          <p:cNvPicPr preferRelativeResize="0"/>
          <p:nvPr/>
        </p:nvPicPr>
        <p:blipFill>
          <a:blip r:embed="rId3">
            <a:alphaModFix/>
          </a:blip>
          <a:stretch>
            <a:fillRect/>
          </a:stretch>
        </p:blipFill>
        <p:spPr>
          <a:xfrm rot="3467186">
            <a:off x="6881374" y="602069"/>
            <a:ext cx="2580894" cy="1627790"/>
          </a:xfrm>
          <a:prstGeom prst="rect">
            <a:avLst/>
          </a:prstGeom>
          <a:noFill/>
          <a:ln>
            <a:noFill/>
          </a:ln>
        </p:spPr>
      </p:pic>
      <p:pic>
        <p:nvPicPr>
          <p:cNvPr id="299" name="Google Shape;299;p47"/>
          <p:cNvPicPr preferRelativeResize="0"/>
          <p:nvPr/>
        </p:nvPicPr>
        <p:blipFill>
          <a:blip r:embed="rId3">
            <a:alphaModFix/>
          </a:blip>
          <a:stretch>
            <a:fillRect/>
          </a:stretch>
        </p:blipFill>
        <p:spPr>
          <a:xfrm rot="4942172">
            <a:off x="6611105" y="2326403"/>
            <a:ext cx="3256740" cy="20540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3"/>
        <p:cNvGrpSpPr/>
        <p:nvPr/>
      </p:nvGrpSpPr>
      <p:grpSpPr>
        <a:xfrm>
          <a:off x="0" y="0"/>
          <a:ext cx="0" cy="0"/>
          <a:chOff x="0" y="0"/>
          <a:chExt cx="0" cy="0"/>
        </a:xfrm>
      </p:grpSpPr>
      <p:sp>
        <p:nvSpPr>
          <p:cNvPr id="304" name="Google Shape;304;p48"/>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05" name="Google Shape;305;p48"/>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Eighteen </a:t>
            </a:r>
            <a:endParaRPr sz="7500" b="1">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09"/>
        <p:cNvGrpSpPr/>
        <p:nvPr/>
      </p:nvGrpSpPr>
      <p:grpSpPr>
        <a:xfrm>
          <a:off x="0" y="0"/>
          <a:ext cx="0" cy="0"/>
          <a:chOff x="0" y="0"/>
          <a:chExt cx="0" cy="0"/>
        </a:xfrm>
      </p:grpSpPr>
      <p:sp>
        <p:nvSpPr>
          <p:cNvPr id="310" name="Google Shape;310;p49"/>
          <p:cNvSpPr/>
          <p:nvPr/>
        </p:nvSpPr>
        <p:spPr>
          <a:xfrm>
            <a:off x="74725" y="256100"/>
            <a:ext cx="4834200" cy="39057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1" name="Google Shape;311;p49"/>
          <p:cNvPicPr preferRelativeResize="0"/>
          <p:nvPr/>
        </p:nvPicPr>
        <p:blipFill>
          <a:blip r:embed="rId3">
            <a:alphaModFix/>
          </a:blip>
          <a:stretch>
            <a:fillRect/>
          </a:stretch>
        </p:blipFill>
        <p:spPr>
          <a:xfrm>
            <a:off x="173500" y="461825"/>
            <a:ext cx="4298675" cy="3337125"/>
          </a:xfrm>
          <a:prstGeom prst="rect">
            <a:avLst/>
          </a:prstGeom>
          <a:noFill/>
          <a:ln>
            <a:noFill/>
          </a:ln>
        </p:spPr>
      </p:pic>
      <p:sp>
        <p:nvSpPr>
          <p:cNvPr id="312" name="Google Shape;312;p49"/>
          <p:cNvSpPr/>
          <p:nvPr/>
        </p:nvSpPr>
        <p:spPr>
          <a:xfrm>
            <a:off x="2123550" y="3425450"/>
            <a:ext cx="405600" cy="245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3" name="Google Shape;313;p49"/>
          <p:cNvSpPr/>
          <p:nvPr/>
        </p:nvSpPr>
        <p:spPr>
          <a:xfrm>
            <a:off x="4705975" y="138725"/>
            <a:ext cx="4353900" cy="4225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4" name="Google Shape;314;p49"/>
          <p:cNvSpPr txBox="1"/>
          <p:nvPr/>
        </p:nvSpPr>
        <p:spPr>
          <a:xfrm>
            <a:off x="5164825" y="252538"/>
            <a:ext cx="3500100" cy="375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rgbClr val="FFFFFF"/>
                </a:solidFill>
              </a:rPr>
              <a:t>The metal </a:t>
            </a:r>
            <a:endParaRPr sz="2900" b="1">
              <a:solidFill>
                <a:srgbClr val="FFFFFF"/>
              </a:solidFill>
            </a:endParaRPr>
          </a:p>
          <a:p>
            <a:pPr marL="0" lvl="0" indent="0" algn="ctr" rtl="0">
              <a:spcBef>
                <a:spcPts val="0"/>
              </a:spcBef>
              <a:spcAft>
                <a:spcPts val="0"/>
              </a:spcAft>
              <a:buNone/>
            </a:pPr>
            <a:r>
              <a:rPr lang="en-GB" sz="2900" b="1">
                <a:solidFill>
                  <a:srgbClr val="FFFFFF"/>
                </a:solidFill>
              </a:rPr>
              <a:t>spoon to be electroplated (coated with a thin layer of copper) is placed at the _________ of an electrolytic cell.  </a:t>
            </a:r>
            <a:endParaRPr sz="2900" b="1">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8"/>
        <p:cNvGrpSpPr/>
        <p:nvPr/>
      </p:nvGrpSpPr>
      <p:grpSpPr>
        <a:xfrm>
          <a:off x="0" y="0"/>
          <a:ext cx="0" cy="0"/>
          <a:chOff x="0" y="0"/>
          <a:chExt cx="0" cy="0"/>
        </a:xfrm>
      </p:grpSpPr>
      <p:sp>
        <p:nvSpPr>
          <p:cNvPr id="319" name="Google Shape;319;p50"/>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20" name="Google Shape;320;p50"/>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Nineteen </a:t>
            </a:r>
            <a:endParaRPr sz="7500" b="1">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24"/>
        <p:cNvGrpSpPr/>
        <p:nvPr/>
      </p:nvGrpSpPr>
      <p:grpSpPr>
        <a:xfrm>
          <a:off x="0" y="0"/>
          <a:ext cx="0" cy="0"/>
          <a:chOff x="0" y="0"/>
          <a:chExt cx="0" cy="0"/>
        </a:xfrm>
      </p:grpSpPr>
      <p:pic>
        <p:nvPicPr>
          <p:cNvPr id="325" name="Google Shape;325;p51"/>
          <p:cNvPicPr preferRelativeResize="0"/>
          <p:nvPr/>
        </p:nvPicPr>
        <p:blipFill>
          <a:blip r:embed="rId3">
            <a:alphaModFix/>
          </a:blip>
          <a:stretch>
            <a:fillRect/>
          </a:stretch>
        </p:blipFill>
        <p:spPr>
          <a:xfrm>
            <a:off x="1091450" y="519038"/>
            <a:ext cx="2052712" cy="4105424"/>
          </a:xfrm>
          <a:prstGeom prst="rect">
            <a:avLst/>
          </a:prstGeom>
          <a:noFill/>
          <a:ln>
            <a:noFill/>
          </a:ln>
        </p:spPr>
      </p:pic>
      <p:sp>
        <p:nvSpPr>
          <p:cNvPr id="326" name="Google Shape;326;p51"/>
          <p:cNvSpPr/>
          <p:nvPr/>
        </p:nvSpPr>
        <p:spPr>
          <a:xfrm>
            <a:off x="3670875" y="128050"/>
            <a:ext cx="5047500" cy="4496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51"/>
          <p:cNvSpPr txBox="1"/>
          <p:nvPr/>
        </p:nvSpPr>
        <p:spPr>
          <a:xfrm>
            <a:off x="3820275" y="519050"/>
            <a:ext cx="4748700" cy="360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700" b="1">
                <a:solidFill>
                  <a:schemeClr val="lt1"/>
                </a:solidFill>
              </a:rPr>
              <a:t>What do we</a:t>
            </a:r>
            <a:endParaRPr sz="3700" b="1">
              <a:solidFill>
                <a:schemeClr val="lt1"/>
              </a:solidFill>
            </a:endParaRPr>
          </a:p>
          <a:p>
            <a:pPr marL="0" lvl="0" indent="0" algn="ctr" rtl="0">
              <a:spcBef>
                <a:spcPts val="0"/>
              </a:spcBef>
              <a:spcAft>
                <a:spcPts val="0"/>
              </a:spcAft>
              <a:buNone/>
            </a:pPr>
            <a:r>
              <a:rPr lang="en-GB" sz="3700" b="1">
                <a:solidFill>
                  <a:schemeClr val="lt1"/>
                </a:solidFill>
              </a:rPr>
              <a:t> call the electrical component used to prevent sensitive electronics from power surges?</a:t>
            </a:r>
            <a:endParaRPr sz="3700" b="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4"/>
        <p:cNvGrpSpPr/>
        <p:nvPr/>
      </p:nvGrpSpPr>
      <p:grpSpPr>
        <a:xfrm>
          <a:off x="0" y="0"/>
          <a:ext cx="0" cy="0"/>
          <a:chOff x="0" y="0"/>
          <a:chExt cx="0" cy="0"/>
        </a:xfrm>
      </p:grpSpPr>
      <p:sp>
        <p:nvSpPr>
          <p:cNvPr id="75" name="Google Shape;75;p16"/>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6" name="Google Shape;76;p16"/>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Two</a:t>
            </a:r>
            <a:r>
              <a:rPr lang="en-GB" sz="7500" b="1">
                <a:solidFill>
                  <a:schemeClr val="dk1"/>
                </a:solidFill>
              </a:rPr>
              <a:t> </a:t>
            </a:r>
            <a:endParaRPr sz="7500" b="1">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1"/>
        <p:cNvGrpSpPr/>
        <p:nvPr/>
      </p:nvGrpSpPr>
      <p:grpSpPr>
        <a:xfrm>
          <a:off x="0" y="0"/>
          <a:ext cx="0" cy="0"/>
          <a:chOff x="0" y="0"/>
          <a:chExt cx="0" cy="0"/>
        </a:xfrm>
      </p:grpSpPr>
      <p:sp>
        <p:nvSpPr>
          <p:cNvPr id="332" name="Google Shape;332;p52"/>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33" name="Google Shape;333;p52"/>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Twenty </a:t>
            </a:r>
            <a:endParaRPr sz="7500" b="1">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37"/>
        <p:cNvGrpSpPr/>
        <p:nvPr/>
      </p:nvGrpSpPr>
      <p:grpSpPr>
        <a:xfrm>
          <a:off x="0" y="0"/>
          <a:ext cx="0" cy="0"/>
          <a:chOff x="0" y="0"/>
          <a:chExt cx="0" cy="0"/>
        </a:xfrm>
      </p:grpSpPr>
      <p:pic>
        <p:nvPicPr>
          <p:cNvPr id="338" name="Google Shape;338;p53"/>
          <p:cNvPicPr preferRelativeResize="0"/>
          <p:nvPr/>
        </p:nvPicPr>
        <p:blipFill>
          <a:blip r:embed="rId3">
            <a:alphaModFix/>
          </a:blip>
          <a:stretch>
            <a:fillRect/>
          </a:stretch>
        </p:blipFill>
        <p:spPr>
          <a:xfrm>
            <a:off x="4794350" y="88375"/>
            <a:ext cx="4119063" cy="4838700"/>
          </a:xfrm>
          <a:prstGeom prst="rect">
            <a:avLst/>
          </a:prstGeom>
          <a:noFill/>
          <a:ln>
            <a:noFill/>
          </a:ln>
        </p:spPr>
      </p:pic>
      <p:sp>
        <p:nvSpPr>
          <p:cNvPr id="339" name="Google Shape;339;p53"/>
          <p:cNvSpPr/>
          <p:nvPr/>
        </p:nvSpPr>
        <p:spPr>
          <a:xfrm>
            <a:off x="-64050" y="0"/>
            <a:ext cx="5591700" cy="5096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0" name="Google Shape;340;p53"/>
          <p:cNvSpPr txBox="1"/>
          <p:nvPr/>
        </p:nvSpPr>
        <p:spPr>
          <a:xfrm>
            <a:off x="800325" y="109050"/>
            <a:ext cx="3905700" cy="498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solidFill>
                  <a:schemeClr val="lt1"/>
                </a:solidFill>
              </a:rPr>
              <a:t>Name electrical</a:t>
            </a:r>
            <a:endParaRPr sz="2400" b="1">
              <a:solidFill>
                <a:schemeClr val="lt1"/>
              </a:solidFill>
            </a:endParaRPr>
          </a:p>
          <a:p>
            <a:pPr marL="0" lvl="0" indent="0" algn="ctr" rtl="0">
              <a:spcBef>
                <a:spcPts val="0"/>
              </a:spcBef>
              <a:spcAft>
                <a:spcPts val="0"/>
              </a:spcAft>
              <a:buNone/>
            </a:pPr>
            <a:r>
              <a:rPr lang="en-GB" sz="2400" b="1">
                <a:solidFill>
                  <a:schemeClr val="lt1"/>
                </a:solidFill>
              </a:rPr>
              <a:t> device, patented in 1938 and used extensively in Westinghouse radios to convert alternating current (AC) into direct current (DC) by allowing power to flow through wafer thin semiconductor materials which were either copper oxide, germanium or </a:t>
            </a:r>
            <a:endParaRPr sz="2400" b="1">
              <a:solidFill>
                <a:schemeClr val="lt1"/>
              </a:solidFill>
            </a:endParaRPr>
          </a:p>
          <a:p>
            <a:pPr marL="0" lvl="0" indent="0" algn="ctr" rtl="0">
              <a:spcBef>
                <a:spcPts val="0"/>
              </a:spcBef>
              <a:spcAft>
                <a:spcPts val="0"/>
              </a:spcAft>
              <a:buNone/>
            </a:pPr>
            <a:r>
              <a:rPr lang="en-GB" sz="2400" b="1">
                <a:solidFill>
                  <a:schemeClr val="lt1"/>
                </a:solidFill>
              </a:rPr>
              <a:t>selenium.</a:t>
            </a:r>
            <a:endParaRPr sz="2400" b="1">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44"/>
        <p:cNvGrpSpPr/>
        <p:nvPr/>
      </p:nvGrpSpPr>
      <p:grpSpPr>
        <a:xfrm>
          <a:off x="0" y="0"/>
          <a:ext cx="0" cy="0"/>
          <a:chOff x="0" y="0"/>
          <a:chExt cx="0" cy="0"/>
        </a:xfrm>
      </p:grpSpPr>
      <p:sp>
        <p:nvSpPr>
          <p:cNvPr id="345" name="Google Shape;345;p54"/>
          <p:cNvSpPr/>
          <p:nvPr/>
        </p:nvSpPr>
        <p:spPr>
          <a:xfrm>
            <a:off x="522875" y="314275"/>
            <a:ext cx="7821900" cy="44769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6" name="Google Shape;346;p54"/>
          <p:cNvSpPr txBox="1"/>
          <p:nvPr/>
        </p:nvSpPr>
        <p:spPr>
          <a:xfrm>
            <a:off x="1498650" y="314275"/>
            <a:ext cx="6146700" cy="42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800" b="1">
                <a:solidFill>
                  <a:schemeClr val="lt1"/>
                </a:solidFill>
              </a:rPr>
              <a:t>Thanks </a:t>
            </a:r>
            <a:endParaRPr sz="8800" b="1">
              <a:solidFill>
                <a:schemeClr val="lt1"/>
              </a:solidFill>
            </a:endParaRPr>
          </a:p>
          <a:p>
            <a:pPr marL="0" lvl="0" indent="0" algn="ctr" rtl="0">
              <a:spcBef>
                <a:spcPts val="0"/>
              </a:spcBef>
              <a:spcAft>
                <a:spcPts val="0"/>
              </a:spcAft>
              <a:buNone/>
            </a:pPr>
            <a:r>
              <a:rPr lang="en-GB" sz="8800" b="1">
                <a:solidFill>
                  <a:schemeClr val="lt1"/>
                </a:solidFill>
              </a:rPr>
              <a:t>for </a:t>
            </a:r>
            <a:endParaRPr sz="8800" b="1">
              <a:solidFill>
                <a:schemeClr val="lt1"/>
              </a:solidFill>
            </a:endParaRPr>
          </a:p>
          <a:p>
            <a:pPr marL="0" lvl="0" indent="0" algn="ctr" rtl="0">
              <a:spcBef>
                <a:spcPts val="0"/>
              </a:spcBef>
              <a:spcAft>
                <a:spcPts val="0"/>
              </a:spcAft>
              <a:buNone/>
            </a:pPr>
            <a:r>
              <a:rPr lang="en-GB" sz="8800" b="1">
                <a:solidFill>
                  <a:schemeClr val="lt1"/>
                </a:solidFill>
              </a:rPr>
              <a:t>Playing</a:t>
            </a:r>
            <a:endParaRPr sz="8800" b="1">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5"/>
          <p:cNvPicPr preferRelativeResize="0"/>
          <p:nvPr/>
        </p:nvPicPr>
        <p:blipFill>
          <a:blip r:embed="rId3">
            <a:alphaModFix/>
          </a:blip>
          <a:stretch>
            <a:fillRect/>
          </a:stretch>
        </p:blipFill>
        <p:spPr>
          <a:xfrm>
            <a:off x="333725" y="109700"/>
            <a:ext cx="8476557" cy="48387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55"/>
        <p:cNvGrpSpPr/>
        <p:nvPr/>
      </p:nvGrpSpPr>
      <p:grpSpPr>
        <a:xfrm>
          <a:off x="0" y="0"/>
          <a:ext cx="0" cy="0"/>
          <a:chOff x="0" y="0"/>
          <a:chExt cx="0" cy="0"/>
        </a:xfrm>
      </p:grpSpPr>
      <p:sp>
        <p:nvSpPr>
          <p:cNvPr id="356" name="Google Shape;356;p56"/>
          <p:cNvSpPr/>
          <p:nvPr/>
        </p:nvSpPr>
        <p:spPr>
          <a:xfrm>
            <a:off x="522875" y="333300"/>
            <a:ext cx="8142300" cy="44769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7" name="Google Shape;357;p56"/>
          <p:cNvSpPr txBox="1"/>
          <p:nvPr/>
        </p:nvSpPr>
        <p:spPr>
          <a:xfrm>
            <a:off x="1227175" y="730450"/>
            <a:ext cx="7000200" cy="326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0000" b="1">
                <a:solidFill>
                  <a:schemeClr val="lt1"/>
                </a:solidFill>
              </a:rPr>
              <a:t>Questions &amp; Answers</a:t>
            </a:r>
            <a:endParaRPr sz="10000" b="1">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1"/>
        <p:cNvGrpSpPr/>
        <p:nvPr/>
      </p:nvGrpSpPr>
      <p:grpSpPr>
        <a:xfrm>
          <a:off x="0" y="0"/>
          <a:ext cx="0" cy="0"/>
          <a:chOff x="0" y="0"/>
          <a:chExt cx="0" cy="0"/>
        </a:xfrm>
      </p:grpSpPr>
      <p:sp>
        <p:nvSpPr>
          <p:cNvPr id="362" name="Google Shape;362;p57"/>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63" name="Google Shape;363;p57"/>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One</a:t>
            </a:r>
            <a:r>
              <a:rPr lang="en-GB" sz="7500" b="1">
                <a:solidFill>
                  <a:schemeClr val="dk1"/>
                </a:solidFill>
              </a:rPr>
              <a:t> </a:t>
            </a:r>
            <a:endParaRPr sz="7500" b="1">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67"/>
        <p:cNvGrpSpPr/>
        <p:nvPr/>
      </p:nvGrpSpPr>
      <p:grpSpPr>
        <a:xfrm>
          <a:off x="0" y="0"/>
          <a:ext cx="0" cy="0"/>
          <a:chOff x="0" y="0"/>
          <a:chExt cx="0" cy="0"/>
        </a:xfrm>
      </p:grpSpPr>
      <p:pic>
        <p:nvPicPr>
          <p:cNvPr id="368" name="Google Shape;368;p58"/>
          <p:cNvPicPr preferRelativeResize="0"/>
          <p:nvPr/>
        </p:nvPicPr>
        <p:blipFill rotWithShape="1">
          <a:blip r:embed="rId3">
            <a:alphaModFix/>
          </a:blip>
          <a:srcRect r="21972"/>
          <a:stretch/>
        </p:blipFill>
        <p:spPr>
          <a:xfrm>
            <a:off x="2731825" y="152400"/>
            <a:ext cx="5570325" cy="4838700"/>
          </a:xfrm>
          <a:prstGeom prst="rect">
            <a:avLst/>
          </a:prstGeom>
          <a:noFill/>
          <a:ln>
            <a:noFill/>
          </a:ln>
        </p:spPr>
      </p:pic>
      <p:sp>
        <p:nvSpPr>
          <p:cNvPr id="369" name="Google Shape;369;p58"/>
          <p:cNvSpPr txBox="1"/>
          <p:nvPr/>
        </p:nvSpPr>
        <p:spPr>
          <a:xfrm>
            <a:off x="9721425" y="1942150"/>
            <a:ext cx="614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370" name="Google Shape;370;p58"/>
          <p:cNvSpPr/>
          <p:nvPr/>
        </p:nvSpPr>
        <p:spPr>
          <a:xfrm>
            <a:off x="53425" y="195925"/>
            <a:ext cx="3009300" cy="18210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1" name="Google Shape;371;p58"/>
          <p:cNvSpPr txBox="1"/>
          <p:nvPr/>
        </p:nvSpPr>
        <p:spPr>
          <a:xfrm>
            <a:off x="90775" y="307225"/>
            <a:ext cx="2934600" cy="1523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chemeClr val="lt1"/>
                </a:solidFill>
              </a:rPr>
              <a:t>Who was </a:t>
            </a:r>
            <a:endParaRPr sz="2900" b="1">
              <a:solidFill>
                <a:schemeClr val="lt1"/>
              </a:solidFill>
            </a:endParaRPr>
          </a:p>
          <a:p>
            <a:pPr marL="0" lvl="0" indent="0" algn="ctr" rtl="0">
              <a:spcBef>
                <a:spcPts val="0"/>
              </a:spcBef>
              <a:spcAft>
                <a:spcPts val="0"/>
              </a:spcAft>
              <a:buNone/>
            </a:pPr>
            <a:r>
              <a:rPr lang="en-GB" sz="2900" b="1">
                <a:solidFill>
                  <a:schemeClr val="lt1"/>
                </a:solidFill>
              </a:rPr>
              <a:t>the first electrician? </a:t>
            </a:r>
            <a:endParaRPr sz="2900" b="1">
              <a:solidFill>
                <a:schemeClr val="lt1"/>
              </a:solidFill>
            </a:endParaRPr>
          </a:p>
        </p:txBody>
      </p:sp>
      <p:sp>
        <p:nvSpPr>
          <p:cNvPr id="372" name="Google Shape;372;p58"/>
          <p:cNvSpPr/>
          <p:nvPr/>
        </p:nvSpPr>
        <p:spPr>
          <a:xfrm>
            <a:off x="53425" y="2571750"/>
            <a:ext cx="5772900" cy="2563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58"/>
          <p:cNvSpPr txBox="1"/>
          <p:nvPr/>
        </p:nvSpPr>
        <p:spPr>
          <a:xfrm>
            <a:off x="442825" y="2745150"/>
            <a:ext cx="49941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b="1">
                <a:solidFill>
                  <a:schemeClr val="lt1"/>
                </a:solidFill>
              </a:rPr>
              <a:t>Name the great </a:t>
            </a:r>
            <a:endParaRPr sz="2200" b="1">
              <a:solidFill>
                <a:schemeClr val="lt1"/>
              </a:solidFill>
            </a:endParaRPr>
          </a:p>
          <a:p>
            <a:pPr marL="0" lvl="0" indent="0" algn="ctr" rtl="0">
              <a:spcBef>
                <a:spcPts val="0"/>
              </a:spcBef>
              <a:spcAft>
                <a:spcPts val="0"/>
              </a:spcAft>
              <a:buNone/>
            </a:pPr>
            <a:r>
              <a:rPr lang="en-GB" sz="2200" b="1">
                <a:solidFill>
                  <a:schemeClr val="lt1"/>
                </a:solidFill>
              </a:rPr>
              <a:t>experimenter who discovered in 1831 that when a permanent magnet is moved inside a copper wire coil, electrical current</a:t>
            </a:r>
            <a:endParaRPr sz="2200" b="1">
              <a:solidFill>
                <a:schemeClr val="lt1"/>
              </a:solidFill>
            </a:endParaRPr>
          </a:p>
          <a:p>
            <a:pPr marL="0" lvl="0" indent="0" algn="ctr" rtl="0">
              <a:spcBef>
                <a:spcPts val="0"/>
              </a:spcBef>
              <a:spcAft>
                <a:spcPts val="0"/>
              </a:spcAft>
              <a:buNone/>
            </a:pPr>
            <a:r>
              <a:rPr lang="en-GB" sz="2200" b="1">
                <a:solidFill>
                  <a:schemeClr val="lt1"/>
                </a:solidFill>
              </a:rPr>
              <a:t> flows in the wire?</a:t>
            </a:r>
            <a:endParaRPr sz="13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77"/>
        <p:cNvGrpSpPr/>
        <p:nvPr/>
      </p:nvGrpSpPr>
      <p:grpSpPr>
        <a:xfrm>
          <a:off x="0" y="0"/>
          <a:ext cx="0" cy="0"/>
          <a:chOff x="0" y="0"/>
          <a:chExt cx="0" cy="0"/>
        </a:xfrm>
      </p:grpSpPr>
      <p:pic>
        <p:nvPicPr>
          <p:cNvPr id="378" name="Google Shape;378;p59"/>
          <p:cNvPicPr preferRelativeResize="0"/>
          <p:nvPr/>
        </p:nvPicPr>
        <p:blipFill rotWithShape="1">
          <a:blip r:embed="rId3">
            <a:alphaModFix/>
          </a:blip>
          <a:srcRect l="-1710" t="-1310" r="1709" b="1310"/>
          <a:stretch/>
        </p:blipFill>
        <p:spPr>
          <a:xfrm>
            <a:off x="565575" y="77700"/>
            <a:ext cx="8110075" cy="4860950"/>
          </a:xfrm>
          <a:prstGeom prst="rect">
            <a:avLst/>
          </a:prstGeom>
          <a:noFill/>
          <a:ln>
            <a:noFill/>
          </a:ln>
        </p:spPr>
      </p:pic>
      <p:sp>
        <p:nvSpPr>
          <p:cNvPr id="379" name="Google Shape;379;p59"/>
          <p:cNvSpPr/>
          <p:nvPr/>
        </p:nvSpPr>
        <p:spPr>
          <a:xfrm>
            <a:off x="565575" y="0"/>
            <a:ext cx="3798900" cy="514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0" name="Google Shape;380;p59"/>
          <p:cNvSpPr txBox="1"/>
          <p:nvPr/>
        </p:nvSpPr>
        <p:spPr>
          <a:xfrm>
            <a:off x="768300" y="131050"/>
            <a:ext cx="3372000" cy="39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800" b="1">
                <a:solidFill>
                  <a:schemeClr val="lt1"/>
                </a:solidFill>
              </a:rPr>
              <a:t>Michael </a:t>
            </a:r>
            <a:endParaRPr sz="2800" b="1">
              <a:solidFill>
                <a:schemeClr val="lt1"/>
              </a:solidFill>
            </a:endParaRPr>
          </a:p>
          <a:p>
            <a:pPr marL="0" lvl="0" indent="0" algn="ctr" rtl="0">
              <a:spcBef>
                <a:spcPts val="0"/>
              </a:spcBef>
              <a:spcAft>
                <a:spcPts val="0"/>
              </a:spcAft>
              <a:buNone/>
            </a:pPr>
            <a:r>
              <a:rPr lang="en-GB" sz="2800" b="1">
                <a:solidFill>
                  <a:schemeClr val="lt1"/>
                </a:solidFill>
              </a:rPr>
              <a:t>Faraday</a:t>
            </a:r>
            <a:r>
              <a:rPr lang="en-GB" sz="2000" b="1">
                <a:solidFill>
                  <a:schemeClr val="lt1"/>
                </a:solidFill>
              </a:rPr>
              <a:t> FRS</a:t>
            </a:r>
            <a:endParaRPr sz="2000" b="1">
              <a:solidFill>
                <a:schemeClr val="lt1"/>
              </a:solidFill>
            </a:endParaRPr>
          </a:p>
          <a:p>
            <a:pPr marL="0" lvl="0" indent="0" algn="ctr" rtl="0">
              <a:spcBef>
                <a:spcPts val="0"/>
              </a:spcBef>
              <a:spcAft>
                <a:spcPts val="0"/>
              </a:spcAft>
              <a:buNone/>
            </a:pPr>
            <a:r>
              <a:rPr lang="en-GB" sz="2000" b="1">
                <a:solidFill>
                  <a:schemeClr val="lt1"/>
                </a:solidFill>
              </a:rPr>
              <a:t> 1791 – 1867 was an English scientist and pioneer of electromagnetism. He discovered the principles of electromagnetic induction, diamagnetism and electrolysis. Faraday received little formal education yet he's one of the most influential scientists in</a:t>
            </a:r>
            <a:endParaRPr sz="2000" b="1">
              <a:solidFill>
                <a:schemeClr val="lt1"/>
              </a:solidFill>
            </a:endParaRPr>
          </a:p>
          <a:p>
            <a:pPr marL="0" lvl="0" indent="0" algn="ctr" rtl="0">
              <a:spcBef>
                <a:spcPts val="0"/>
              </a:spcBef>
              <a:spcAft>
                <a:spcPts val="0"/>
              </a:spcAft>
              <a:buClr>
                <a:schemeClr val="dk1"/>
              </a:buClr>
              <a:buSzPts val="1100"/>
              <a:buFont typeface="Arial"/>
              <a:buNone/>
            </a:pPr>
            <a:r>
              <a:rPr lang="en-GB" sz="2000" b="1">
                <a:solidFill>
                  <a:schemeClr val="lt1"/>
                </a:solidFill>
              </a:rPr>
              <a:t> history.</a:t>
            </a:r>
            <a:endParaRPr sz="2000" b="1">
              <a:solidFill>
                <a:schemeClr val="lt1"/>
              </a:solidFill>
            </a:endParaRPr>
          </a:p>
          <a:p>
            <a:pPr marL="0" lvl="0" indent="0" algn="l" rtl="0">
              <a:spcBef>
                <a:spcPts val="0"/>
              </a:spcBef>
              <a:spcAft>
                <a:spcPts val="0"/>
              </a:spcAft>
              <a:buNone/>
            </a:pPr>
            <a:endParaRPr sz="20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4"/>
        <p:cNvGrpSpPr/>
        <p:nvPr/>
      </p:nvGrpSpPr>
      <p:grpSpPr>
        <a:xfrm>
          <a:off x="0" y="0"/>
          <a:ext cx="0" cy="0"/>
          <a:chOff x="0" y="0"/>
          <a:chExt cx="0" cy="0"/>
        </a:xfrm>
      </p:grpSpPr>
      <p:sp>
        <p:nvSpPr>
          <p:cNvPr id="385" name="Google Shape;385;p60"/>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86" name="Google Shape;386;p60"/>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Two</a:t>
            </a:r>
            <a:r>
              <a:rPr lang="en-GB" sz="7500" b="1">
                <a:solidFill>
                  <a:schemeClr val="dk1"/>
                </a:solidFill>
              </a:rPr>
              <a:t> </a:t>
            </a:r>
            <a:endParaRPr sz="7500" b="1">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90"/>
        <p:cNvGrpSpPr/>
        <p:nvPr/>
      </p:nvGrpSpPr>
      <p:grpSpPr>
        <a:xfrm>
          <a:off x="0" y="0"/>
          <a:ext cx="0" cy="0"/>
          <a:chOff x="0" y="0"/>
          <a:chExt cx="0" cy="0"/>
        </a:xfrm>
      </p:grpSpPr>
      <p:sp>
        <p:nvSpPr>
          <p:cNvPr id="391" name="Google Shape;391;p61"/>
          <p:cNvSpPr/>
          <p:nvPr/>
        </p:nvSpPr>
        <p:spPr>
          <a:xfrm>
            <a:off x="2625100" y="83875"/>
            <a:ext cx="6408600" cy="22635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2" name="Google Shape;392;p61"/>
          <p:cNvPicPr preferRelativeResize="0"/>
          <p:nvPr/>
        </p:nvPicPr>
        <p:blipFill rotWithShape="1">
          <a:blip r:embed="rId3">
            <a:alphaModFix/>
          </a:blip>
          <a:srcRect b="15832"/>
          <a:stretch/>
        </p:blipFill>
        <p:spPr>
          <a:xfrm>
            <a:off x="2720000" y="2347650"/>
            <a:ext cx="6313825" cy="2657125"/>
          </a:xfrm>
          <a:prstGeom prst="rect">
            <a:avLst/>
          </a:prstGeom>
          <a:noFill/>
          <a:ln>
            <a:noFill/>
          </a:ln>
        </p:spPr>
      </p:pic>
      <p:pic>
        <p:nvPicPr>
          <p:cNvPr id="393" name="Google Shape;393;p61"/>
          <p:cNvPicPr preferRelativeResize="0"/>
          <p:nvPr/>
        </p:nvPicPr>
        <p:blipFill>
          <a:blip r:embed="rId4">
            <a:alphaModFix/>
          </a:blip>
          <a:stretch>
            <a:fillRect/>
          </a:stretch>
        </p:blipFill>
        <p:spPr>
          <a:xfrm>
            <a:off x="3361400" y="190750"/>
            <a:ext cx="5168175" cy="2263625"/>
          </a:xfrm>
          <a:prstGeom prst="rect">
            <a:avLst/>
          </a:prstGeom>
          <a:noFill/>
          <a:ln>
            <a:noFill/>
          </a:ln>
        </p:spPr>
      </p:pic>
      <p:sp>
        <p:nvSpPr>
          <p:cNvPr id="394" name="Google Shape;394;p61"/>
          <p:cNvSpPr/>
          <p:nvPr/>
        </p:nvSpPr>
        <p:spPr>
          <a:xfrm>
            <a:off x="-117375" y="308125"/>
            <a:ext cx="4364400" cy="4429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5" name="Google Shape;395;p61"/>
          <p:cNvSpPr txBox="1"/>
          <p:nvPr/>
        </p:nvSpPr>
        <p:spPr>
          <a:xfrm>
            <a:off x="162675" y="863250"/>
            <a:ext cx="3804300" cy="341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solidFill>
                  <a:schemeClr val="lt1"/>
                </a:solidFill>
              </a:rPr>
              <a:t> </a:t>
            </a:r>
            <a:r>
              <a:rPr lang="en-GB" sz="4000" b="1">
                <a:solidFill>
                  <a:schemeClr val="lt1"/>
                </a:solidFill>
              </a:rPr>
              <a:t>What do the anagrams</a:t>
            </a:r>
            <a:endParaRPr sz="4000" b="1">
              <a:solidFill>
                <a:schemeClr val="lt1"/>
              </a:solidFill>
            </a:endParaRPr>
          </a:p>
          <a:p>
            <a:pPr marL="0" lvl="0" indent="0" algn="ctr" rtl="0">
              <a:spcBef>
                <a:spcPts val="0"/>
              </a:spcBef>
              <a:spcAft>
                <a:spcPts val="0"/>
              </a:spcAft>
              <a:buNone/>
            </a:pPr>
            <a:r>
              <a:rPr lang="en-GB" sz="5000" b="1">
                <a:solidFill>
                  <a:schemeClr val="lt1"/>
                </a:solidFill>
              </a:rPr>
              <a:t>AC </a:t>
            </a:r>
            <a:r>
              <a:rPr lang="en-GB" sz="4000" b="1">
                <a:solidFill>
                  <a:schemeClr val="lt1"/>
                </a:solidFill>
              </a:rPr>
              <a:t>and</a:t>
            </a:r>
            <a:r>
              <a:rPr lang="en-GB" sz="5000" b="1">
                <a:solidFill>
                  <a:schemeClr val="lt1"/>
                </a:solidFill>
              </a:rPr>
              <a:t> DC</a:t>
            </a:r>
            <a:r>
              <a:rPr lang="en-GB" sz="4000" b="1">
                <a:solidFill>
                  <a:schemeClr val="lt1"/>
                </a:solidFill>
              </a:rPr>
              <a:t> </a:t>
            </a:r>
            <a:endParaRPr sz="4000" b="1">
              <a:solidFill>
                <a:schemeClr val="lt1"/>
              </a:solidFill>
            </a:endParaRPr>
          </a:p>
          <a:p>
            <a:pPr marL="0" lvl="0" indent="0" algn="ctr" rtl="0">
              <a:spcBef>
                <a:spcPts val="0"/>
              </a:spcBef>
              <a:spcAft>
                <a:spcPts val="0"/>
              </a:spcAft>
              <a:buNone/>
            </a:pPr>
            <a:r>
              <a:rPr lang="en-GB" sz="4000" b="1">
                <a:solidFill>
                  <a:schemeClr val="lt1"/>
                </a:solidFill>
              </a:rPr>
              <a:t>mean to an electrician?</a:t>
            </a:r>
            <a:r>
              <a:rPr lang="en-GB" sz="2800" b="1">
                <a:solidFill>
                  <a:schemeClr val="lt1"/>
                </a:solidFill>
              </a:rPr>
              <a:t> </a:t>
            </a:r>
            <a:endParaRPr sz="2800" b="1">
              <a:solidFill>
                <a:schemeClr val="lt1"/>
              </a:solidFill>
            </a:endParaRPr>
          </a:p>
        </p:txBody>
      </p:sp>
      <p:pic>
        <p:nvPicPr>
          <p:cNvPr id="396" name="Google Shape;396;p61"/>
          <p:cNvPicPr preferRelativeResize="0"/>
          <p:nvPr/>
        </p:nvPicPr>
        <p:blipFill>
          <a:blip r:embed="rId5">
            <a:alphaModFix/>
          </a:blip>
          <a:stretch>
            <a:fillRect/>
          </a:stretch>
        </p:blipFill>
        <p:spPr>
          <a:xfrm>
            <a:off x="8106275" y="4535250"/>
            <a:ext cx="839501" cy="341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0"/>
        <p:cNvGrpSpPr/>
        <p:nvPr/>
      </p:nvGrpSpPr>
      <p:grpSpPr>
        <a:xfrm>
          <a:off x="0" y="0"/>
          <a:ext cx="0" cy="0"/>
          <a:chOff x="0" y="0"/>
          <a:chExt cx="0" cy="0"/>
        </a:xfrm>
      </p:grpSpPr>
      <p:sp>
        <p:nvSpPr>
          <p:cNvPr id="81" name="Google Shape;81;p17"/>
          <p:cNvSpPr/>
          <p:nvPr/>
        </p:nvSpPr>
        <p:spPr>
          <a:xfrm>
            <a:off x="2625100" y="83875"/>
            <a:ext cx="6408600" cy="22635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2" name="Google Shape;82;p17"/>
          <p:cNvPicPr preferRelativeResize="0"/>
          <p:nvPr/>
        </p:nvPicPr>
        <p:blipFill rotWithShape="1">
          <a:blip r:embed="rId3">
            <a:alphaModFix/>
          </a:blip>
          <a:srcRect b="15832"/>
          <a:stretch/>
        </p:blipFill>
        <p:spPr>
          <a:xfrm>
            <a:off x="2720000" y="2347650"/>
            <a:ext cx="6313825" cy="2657125"/>
          </a:xfrm>
          <a:prstGeom prst="rect">
            <a:avLst/>
          </a:prstGeom>
          <a:noFill/>
          <a:ln>
            <a:noFill/>
          </a:ln>
        </p:spPr>
      </p:pic>
      <p:pic>
        <p:nvPicPr>
          <p:cNvPr id="83" name="Google Shape;83;p17"/>
          <p:cNvPicPr preferRelativeResize="0"/>
          <p:nvPr/>
        </p:nvPicPr>
        <p:blipFill>
          <a:blip r:embed="rId4">
            <a:alphaModFix/>
          </a:blip>
          <a:stretch>
            <a:fillRect/>
          </a:stretch>
        </p:blipFill>
        <p:spPr>
          <a:xfrm>
            <a:off x="3361400" y="190750"/>
            <a:ext cx="5168175" cy="2263625"/>
          </a:xfrm>
          <a:prstGeom prst="rect">
            <a:avLst/>
          </a:prstGeom>
          <a:noFill/>
          <a:ln>
            <a:noFill/>
          </a:ln>
        </p:spPr>
      </p:pic>
      <p:sp>
        <p:nvSpPr>
          <p:cNvPr id="84" name="Google Shape;84;p17"/>
          <p:cNvSpPr/>
          <p:nvPr/>
        </p:nvSpPr>
        <p:spPr>
          <a:xfrm>
            <a:off x="-117375" y="308125"/>
            <a:ext cx="4364400" cy="4429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7"/>
          <p:cNvSpPr txBox="1"/>
          <p:nvPr/>
        </p:nvSpPr>
        <p:spPr>
          <a:xfrm>
            <a:off x="162675" y="863250"/>
            <a:ext cx="3804300" cy="341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solidFill>
                  <a:schemeClr val="lt1"/>
                </a:solidFill>
              </a:rPr>
              <a:t> </a:t>
            </a:r>
            <a:r>
              <a:rPr lang="en-GB" sz="4000" b="1">
                <a:solidFill>
                  <a:schemeClr val="lt1"/>
                </a:solidFill>
              </a:rPr>
              <a:t>What do the anagrams</a:t>
            </a:r>
            <a:endParaRPr sz="4000" b="1">
              <a:solidFill>
                <a:schemeClr val="lt1"/>
              </a:solidFill>
            </a:endParaRPr>
          </a:p>
          <a:p>
            <a:pPr marL="0" lvl="0" indent="0" algn="ctr" rtl="0">
              <a:spcBef>
                <a:spcPts val="0"/>
              </a:spcBef>
              <a:spcAft>
                <a:spcPts val="0"/>
              </a:spcAft>
              <a:buNone/>
            </a:pPr>
            <a:r>
              <a:rPr lang="en-GB" sz="5000" b="1">
                <a:solidFill>
                  <a:schemeClr val="lt1"/>
                </a:solidFill>
              </a:rPr>
              <a:t>AC </a:t>
            </a:r>
            <a:r>
              <a:rPr lang="en-GB" sz="4000" b="1">
                <a:solidFill>
                  <a:schemeClr val="lt1"/>
                </a:solidFill>
              </a:rPr>
              <a:t>and</a:t>
            </a:r>
            <a:r>
              <a:rPr lang="en-GB" sz="5000" b="1">
                <a:solidFill>
                  <a:schemeClr val="lt1"/>
                </a:solidFill>
              </a:rPr>
              <a:t> DC</a:t>
            </a:r>
            <a:r>
              <a:rPr lang="en-GB" sz="4000" b="1">
                <a:solidFill>
                  <a:schemeClr val="lt1"/>
                </a:solidFill>
              </a:rPr>
              <a:t> </a:t>
            </a:r>
            <a:endParaRPr sz="4000" b="1">
              <a:solidFill>
                <a:schemeClr val="lt1"/>
              </a:solidFill>
            </a:endParaRPr>
          </a:p>
          <a:p>
            <a:pPr marL="0" lvl="0" indent="0" algn="ctr" rtl="0">
              <a:spcBef>
                <a:spcPts val="0"/>
              </a:spcBef>
              <a:spcAft>
                <a:spcPts val="0"/>
              </a:spcAft>
              <a:buNone/>
            </a:pPr>
            <a:r>
              <a:rPr lang="en-GB" sz="4000" b="1">
                <a:solidFill>
                  <a:schemeClr val="lt1"/>
                </a:solidFill>
              </a:rPr>
              <a:t>mean to an electrician?</a:t>
            </a:r>
            <a:r>
              <a:rPr lang="en-GB" sz="2800" b="1">
                <a:solidFill>
                  <a:schemeClr val="lt1"/>
                </a:solidFill>
              </a:rPr>
              <a:t> </a:t>
            </a:r>
            <a:endParaRPr sz="2800" b="1">
              <a:solidFill>
                <a:schemeClr val="lt1"/>
              </a:solidFill>
            </a:endParaRPr>
          </a:p>
        </p:txBody>
      </p:sp>
      <p:pic>
        <p:nvPicPr>
          <p:cNvPr id="86" name="Google Shape;86;p17"/>
          <p:cNvPicPr preferRelativeResize="0"/>
          <p:nvPr/>
        </p:nvPicPr>
        <p:blipFill>
          <a:blip r:embed="rId5">
            <a:alphaModFix/>
          </a:blip>
          <a:stretch>
            <a:fillRect/>
          </a:stretch>
        </p:blipFill>
        <p:spPr>
          <a:xfrm>
            <a:off x="8106275" y="4535250"/>
            <a:ext cx="839501" cy="341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00"/>
        <p:cNvGrpSpPr/>
        <p:nvPr/>
      </p:nvGrpSpPr>
      <p:grpSpPr>
        <a:xfrm>
          <a:off x="0" y="0"/>
          <a:ext cx="0" cy="0"/>
          <a:chOff x="0" y="0"/>
          <a:chExt cx="0" cy="0"/>
        </a:xfrm>
      </p:grpSpPr>
      <p:sp>
        <p:nvSpPr>
          <p:cNvPr id="401" name="Google Shape;401;p62"/>
          <p:cNvSpPr/>
          <p:nvPr/>
        </p:nvSpPr>
        <p:spPr>
          <a:xfrm>
            <a:off x="4572000" y="181400"/>
            <a:ext cx="4572000" cy="4855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2" name="Google Shape;402;p62"/>
          <p:cNvSpPr txBox="1"/>
          <p:nvPr/>
        </p:nvSpPr>
        <p:spPr>
          <a:xfrm>
            <a:off x="4979850" y="361850"/>
            <a:ext cx="3756300" cy="4494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a:solidFill>
                  <a:schemeClr val="lt1"/>
                </a:solidFill>
              </a:rPr>
              <a:t>AC is the shorthand for Alternating Current, while DC stands for Direct </a:t>
            </a:r>
            <a:endParaRPr sz="4000" b="1">
              <a:solidFill>
                <a:schemeClr val="lt1"/>
              </a:solidFill>
            </a:endParaRPr>
          </a:p>
          <a:p>
            <a:pPr marL="0" lvl="0" indent="0" algn="ctr" rtl="0">
              <a:spcBef>
                <a:spcPts val="0"/>
              </a:spcBef>
              <a:spcAft>
                <a:spcPts val="0"/>
              </a:spcAft>
              <a:buNone/>
            </a:pPr>
            <a:r>
              <a:rPr lang="en-GB" sz="4000" b="1">
                <a:solidFill>
                  <a:schemeClr val="lt1"/>
                </a:solidFill>
              </a:rPr>
              <a:t>Current.</a:t>
            </a:r>
            <a:endParaRPr sz="4000" b="1">
              <a:solidFill>
                <a:schemeClr val="lt1"/>
              </a:solidFill>
            </a:endParaRPr>
          </a:p>
        </p:txBody>
      </p:sp>
      <p:pic>
        <p:nvPicPr>
          <p:cNvPr id="403" name="Google Shape;403;p62"/>
          <p:cNvPicPr preferRelativeResize="0"/>
          <p:nvPr/>
        </p:nvPicPr>
        <p:blipFill rotWithShape="1">
          <a:blip r:embed="rId3">
            <a:alphaModFix/>
          </a:blip>
          <a:srcRect b="7791"/>
          <a:stretch/>
        </p:blipFill>
        <p:spPr>
          <a:xfrm>
            <a:off x="1368925" y="1379525"/>
            <a:ext cx="2476500" cy="2459250"/>
          </a:xfrm>
          <a:prstGeom prst="rect">
            <a:avLst/>
          </a:prstGeom>
          <a:noFill/>
          <a:ln>
            <a:noFill/>
          </a:ln>
        </p:spPr>
      </p:pic>
      <p:sp>
        <p:nvSpPr>
          <p:cNvPr id="404" name="Google Shape;404;p62"/>
          <p:cNvSpPr/>
          <p:nvPr/>
        </p:nvSpPr>
        <p:spPr>
          <a:xfrm>
            <a:off x="627625" y="618950"/>
            <a:ext cx="3959100" cy="3980400"/>
          </a:xfrm>
          <a:prstGeom prst="donut">
            <a:avLst>
              <a:gd name="adj" fmla="val 22142"/>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08"/>
        <p:cNvGrpSpPr/>
        <p:nvPr/>
      </p:nvGrpSpPr>
      <p:grpSpPr>
        <a:xfrm>
          <a:off x="0" y="0"/>
          <a:ext cx="0" cy="0"/>
          <a:chOff x="0" y="0"/>
          <a:chExt cx="0" cy="0"/>
        </a:xfrm>
      </p:grpSpPr>
      <p:sp>
        <p:nvSpPr>
          <p:cNvPr id="409" name="Google Shape;409;p63"/>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410" name="Google Shape;410;p63"/>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Three</a:t>
            </a:r>
            <a:endParaRPr sz="7500" b="1">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14"/>
        <p:cNvGrpSpPr/>
        <p:nvPr/>
      </p:nvGrpSpPr>
      <p:grpSpPr>
        <a:xfrm>
          <a:off x="0" y="0"/>
          <a:ext cx="0" cy="0"/>
          <a:chOff x="0" y="0"/>
          <a:chExt cx="0" cy="0"/>
        </a:xfrm>
      </p:grpSpPr>
      <p:sp>
        <p:nvSpPr>
          <p:cNvPr id="415" name="Google Shape;415;p64"/>
          <p:cNvSpPr/>
          <p:nvPr/>
        </p:nvSpPr>
        <p:spPr>
          <a:xfrm>
            <a:off x="4834025" y="394825"/>
            <a:ext cx="4309800" cy="4567500"/>
          </a:xfrm>
          <a:prstGeom prst="ellipse">
            <a:avLst/>
          </a:prstGeom>
          <a:solidFill>
            <a:srgbClr val="FEFFD9"/>
          </a:solidFill>
          <a:ln w="9525" cap="flat" cmpd="sng">
            <a:solidFill>
              <a:srgbClr val="FEFF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6" name="Google Shape;416;p64"/>
          <p:cNvPicPr preferRelativeResize="0"/>
          <p:nvPr/>
        </p:nvPicPr>
        <p:blipFill rotWithShape="1">
          <a:blip r:embed="rId3">
            <a:alphaModFix/>
          </a:blip>
          <a:srcRect t="5500" r="3344" b="1743"/>
          <a:stretch/>
        </p:blipFill>
        <p:spPr>
          <a:xfrm>
            <a:off x="5264250" y="853700"/>
            <a:ext cx="3390050" cy="3681550"/>
          </a:xfrm>
          <a:prstGeom prst="rect">
            <a:avLst/>
          </a:prstGeom>
          <a:noFill/>
          <a:ln>
            <a:noFill/>
          </a:ln>
        </p:spPr>
      </p:pic>
      <p:sp>
        <p:nvSpPr>
          <p:cNvPr id="417" name="Google Shape;417;p64"/>
          <p:cNvSpPr/>
          <p:nvPr/>
        </p:nvSpPr>
        <p:spPr>
          <a:xfrm>
            <a:off x="4460550" y="0"/>
            <a:ext cx="5019300" cy="5314200"/>
          </a:xfrm>
          <a:prstGeom prst="donut">
            <a:avLst>
              <a:gd name="adj" fmla="val 7587"/>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8" name="Google Shape;418;p64"/>
          <p:cNvSpPr/>
          <p:nvPr/>
        </p:nvSpPr>
        <p:spPr>
          <a:xfrm>
            <a:off x="213425" y="277450"/>
            <a:ext cx="5669700" cy="4684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9" name="Google Shape;419;p64"/>
          <p:cNvSpPr txBox="1"/>
          <p:nvPr/>
        </p:nvSpPr>
        <p:spPr>
          <a:xfrm>
            <a:off x="503175" y="608275"/>
            <a:ext cx="5238000" cy="22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800" b="1">
                <a:solidFill>
                  <a:schemeClr val="lt1"/>
                </a:solidFill>
              </a:rPr>
              <a:t>What do we</a:t>
            </a:r>
            <a:endParaRPr sz="3800" b="1">
              <a:solidFill>
                <a:schemeClr val="lt1"/>
              </a:solidFill>
            </a:endParaRPr>
          </a:p>
          <a:p>
            <a:pPr marL="0" lvl="0" indent="0" algn="ctr" rtl="0">
              <a:spcBef>
                <a:spcPts val="0"/>
              </a:spcBef>
              <a:spcAft>
                <a:spcPts val="0"/>
              </a:spcAft>
              <a:buNone/>
            </a:pPr>
            <a:r>
              <a:rPr lang="en-GB" sz="3800" b="1">
                <a:solidFill>
                  <a:schemeClr val="lt1"/>
                </a:solidFill>
              </a:rPr>
              <a:t> call any material's tendency to maintain magnetism, even in the absence of a magnetizing field?</a:t>
            </a:r>
            <a:r>
              <a:rPr lang="en-GB" sz="4300" b="1">
                <a:solidFill>
                  <a:schemeClr val="dk1"/>
                </a:solidFill>
              </a:rPr>
              <a:t> </a:t>
            </a:r>
            <a:r>
              <a:rPr lang="en-GB" sz="3400" b="1">
                <a:solidFill>
                  <a:schemeClr val="dk1"/>
                </a:solidFill>
              </a:rPr>
              <a:t>  </a:t>
            </a:r>
            <a:endParaRPr sz="24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23"/>
        <p:cNvGrpSpPr/>
        <p:nvPr/>
      </p:nvGrpSpPr>
      <p:grpSpPr>
        <a:xfrm>
          <a:off x="0" y="0"/>
          <a:ext cx="0" cy="0"/>
          <a:chOff x="0" y="0"/>
          <a:chExt cx="0" cy="0"/>
        </a:xfrm>
      </p:grpSpPr>
      <p:sp>
        <p:nvSpPr>
          <p:cNvPr id="424" name="Google Shape;424;p65"/>
          <p:cNvSpPr/>
          <p:nvPr/>
        </p:nvSpPr>
        <p:spPr>
          <a:xfrm>
            <a:off x="4279150" y="832375"/>
            <a:ext cx="4642200" cy="3265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5" name="Google Shape;425;p65"/>
          <p:cNvSpPr txBox="1"/>
          <p:nvPr/>
        </p:nvSpPr>
        <p:spPr>
          <a:xfrm>
            <a:off x="4279150" y="1061875"/>
            <a:ext cx="4642200" cy="28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300" b="1">
                <a:solidFill>
                  <a:schemeClr val="lt1"/>
                </a:solidFill>
              </a:rPr>
              <a:t>Retentivity. </a:t>
            </a:r>
            <a:endParaRPr sz="3300" b="1">
              <a:solidFill>
                <a:schemeClr val="lt1"/>
              </a:solidFill>
            </a:endParaRPr>
          </a:p>
          <a:p>
            <a:pPr marL="0" lvl="0" indent="0" algn="ctr" rtl="0">
              <a:spcBef>
                <a:spcPts val="0"/>
              </a:spcBef>
              <a:spcAft>
                <a:spcPts val="0"/>
              </a:spcAft>
              <a:buNone/>
            </a:pPr>
            <a:r>
              <a:rPr lang="en-GB" sz="3300" b="1">
                <a:solidFill>
                  <a:schemeClr val="lt1"/>
                </a:solidFill>
              </a:rPr>
              <a:t>The ability of any material to retain its magnetism is called </a:t>
            </a:r>
            <a:r>
              <a:rPr lang="en-GB" sz="3300" b="1" i="1">
                <a:solidFill>
                  <a:schemeClr val="lt1"/>
                </a:solidFill>
              </a:rPr>
              <a:t>Retentivity.</a:t>
            </a:r>
            <a:endParaRPr sz="3300" b="1" i="1">
              <a:solidFill>
                <a:schemeClr val="lt1"/>
              </a:solidFill>
            </a:endParaRPr>
          </a:p>
        </p:txBody>
      </p:sp>
      <p:pic>
        <p:nvPicPr>
          <p:cNvPr id="426" name="Google Shape;426;p65"/>
          <p:cNvPicPr preferRelativeResize="0"/>
          <p:nvPr/>
        </p:nvPicPr>
        <p:blipFill>
          <a:blip r:embed="rId3">
            <a:alphaModFix/>
          </a:blip>
          <a:stretch>
            <a:fillRect/>
          </a:stretch>
        </p:blipFill>
        <p:spPr>
          <a:xfrm>
            <a:off x="664625" y="750625"/>
            <a:ext cx="3429000" cy="3429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0"/>
        <p:cNvGrpSpPr/>
        <p:nvPr/>
      </p:nvGrpSpPr>
      <p:grpSpPr>
        <a:xfrm>
          <a:off x="0" y="0"/>
          <a:ext cx="0" cy="0"/>
          <a:chOff x="0" y="0"/>
          <a:chExt cx="0" cy="0"/>
        </a:xfrm>
      </p:grpSpPr>
      <p:sp>
        <p:nvSpPr>
          <p:cNvPr id="431" name="Google Shape;431;p66"/>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432" name="Google Shape;432;p66"/>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Four</a:t>
            </a:r>
            <a:endParaRPr sz="7500" b="1">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36"/>
        <p:cNvGrpSpPr/>
        <p:nvPr/>
      </p:nvGrpSpPr>
      <p:grpSpPr>
        <a:xfrm>
          <a:off x="0" y="0"/>
          <a:ext cx="0" cy="0"/>
          <a:chOff x="0" y="0"/>
          <a:chExt cx="0" cy="0"/>
        </a:xfrm>
      </p:grpSpPr>
      <p:sp>
        <p:nvSpPr>
          <p:cNvPr id="437" name="Google Shape;437;p67"/>
          <p:cNvSpPr/>
          <p:nvPr/>
        </p:nvSpPr>
        <p:spPr>
          <a:xfrm>
            <a:off x="160075" y="134650"/>
            <a:ext cx="5506200" cy="460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8" name="Google Shape;438;p67"/>
          <p:cNvPicPr preferRelativeResize="0"/>
          <p:nvPr/>
        </p:nvPicPr>
        <p:blipFill>
          <a:blip r:embed="rId3">
            <a:alphaModFix/>
          </a:blip>
          <a:stretch>
            <a:fillRect/>
          </a:stretch>
        </p:blipFill>
        <p:spPr>
          <a:xfrm>
            <a:off x="5208800" y="14350"/>
            <a:ext cx="3829675" cy="5143500"/>
          </a:xfrm>
          <a:prstGeom prst="rect">
            <a:avLst/>
          </a:prstGeom>
          <a:noFill/>
          <a:ln>
            <a:noFill/>
          </a:ln>
        </p:spPr>
      </p:pic>
      <p:sp>
        <p:nvSpPr>
          <p:cNvPr id="439" name="Google Shape;439;p67"/>
          <p:cNvSpPr txBox="1"/>
          <p:nvPr/>
        </p:nvSpPr>
        <p:spPr>
          <a:xfrm>
            <a:off x="432150" y="134400"/>
            <a:ext cx="4866000" cy="472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solidFill>
                  <a:schemeClr val="lt1"/>
                </a:solidFill>
              </a:rPr>
              <a:t>Name the Serbian-American engineer, futurist, and inventor who worked for Edison but quit and partnered with George Westinghouse to champion a nationwide alternating current electricity </a:t>
            </a:r>
            <a:endParaRPr sz="2800" b="1">
              <a:solidFill>
                <a:schemeClr val="lt1"/>
              </a:solidFill>
            </a:endParaRPr>
          </a:p>
          <a:p>
            <a:pPr marL="0" lvl="0" indent="0" algn="ctr" rtl="0">
              <a:spcBef>
                <a:spcPts val="0"/>
              </a:spcBef>
              <a:spcAft>
                <a:spcPts val="0"/>
              </a:spcAft>
              <a:buNone/>
            </a:pPr>
            <a:r>
              <a:rPr lang="en-GB" sz="2800" b="1">
                <a:solidFill>
                  <a:schemeClr val="lt1"/>
                </a:solidFill>
              </a:rPr>
              <a:t>supply system.</a:t>
            </a:r>
            <a:endParaRPr sz="2800" b="1">
              <a:solidFill>
                <a:schemeClr val="lt1"/>
              </a:solidFill>
            </a:endParaRPr>
          </a:p>
          <a:p>
            <a:pPr marL="0" lvl="0" indent="0" algn="ctr" rtl="0">
              <a:spcBef>
                <a:spcPts val="0"/>
              </a:spcBef>
              <a:spcAft>
                <a:spcPts val="0"/>
              </a:spcAft>
              <a:buNone/>
            </a:pPr>
            <a:endParaRPr sz="15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43"/>
        <p:cNvGrpSpPr/>
        <p:nvPr/>
      </p:nvGrpSpPr>
      <p:grpSpPr>
        <a:xfrm>
          <a:off x="0" y="0"/>
          <a:ext cx="0" cy="0"/>
          <a:chOff x="0" y="0"/>
          <a:chExt cx="0" cy="0"/>
        </a:xfrm>
      </p:grpSpPr>
      <p:pic>
        <p:nvPicPr>
          <p:cNvPr id="444" name="Google Shape;444;p68"/>
          <p:cNvPicPr preferRelativeResize="0"/>
          <p:nvPr/>
        </p:nvPicPr>
        <p:blipFill rotWithShape="1">
          <a:blip r:embed="rId3">
            <a:alphaModFix/>
          </a:blip>
          <a:srcRect l="15440"/>
          <a:stretch/>
        </p:blipFill>
        <p:spPr>
          <a:xfrm>
            <a:off x="405501" y="152400"/>
            <a:ext cx="7288023" cy="4838700"/>
          </a:xfrm>
          <a:prstGeom prst="rect">
            <a:avLst/>
          </a:prstGeom>
          <a:noFill/>
          <a:ln>
            <a:noFill/>
          </a:ln>
        </p:spPr>
      </p:pic>
      <p:sp>
        <p:nvSpPr>
          <p:cNvPr id="445" name="Google Shape;445;p68"/>
          <p:cNvSpPr/>
          <p:nvPr/>
        </p:nvSpPr>
        <p:spPr>
          <a:xfrm>
            <a:off x="4652625" y="0"/>
            <a:ext cx="4491600" cy="4631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6" name="Google Shape;446;p68"/>
          <p:cNvSpPr txBox="1"/>
          <p:nvPr/>
        </p:nvSpPr>
        <p:spPr>
          <a:xfrm>
            <a:off x="5100800" y="448200"/>
            <a:ext cx="3766800" cy="389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100" b="1">
                <a:solidFill>
                  <a:schemeClr val="lt1"/>
                </a:solidFill>
              </a:rPr>
              <a:t>Nikola Tesla</a:t>
            </a:r>
            <a:r>
              <a:rPr lang="en-GB" sz="2500" b="1">
                <a:solidFill>
                  <a:schemeClr val="lt1"/>
                </a:solidFill>
              </a:rPr>
              <a:t> was a Serbian American engineer, futurist, and inventor. He is known for his contributions to the design of the modern alternating current (AC).</a:t>
            </a:r>
            <a:endParaRPr sz="2500" b="1">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0"/>
        <p:cNvGrpSpPr/>
        <p:nvPr/>
      </p:nvGrpSpPr>
      <p:grpSpPr>
        <a:xfrm>
          <a:off x="0" y="0"/>
          <a:ext cx="0" cy="0"/>
          <a:chOff x="0" y="0"/>
          <a:chExt cx="0" cy="0"/>
        </a:xfrm>
      </p:grpSpPr>
      <p:sp>
        <p:nvSpPr>
          <p:cNvPr id="451" name="Google Shape;451;p69"/>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452" name="Google Shape;452;p69"/>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Five</a:t>
            </a:r>
            <a:endParaRPr sz="7500" b="1">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56"/>
        <p:cNvGrpSpPr/>
        <p:nvPr/>
      </p:nvGrpSpPr>
      <p:grpSpPr>
        <a:xfrm>
          <a:off x="0" y="0"/>
          <a:ext cx="0" cy="0"/>
          <a:chOff x="0" y="0"/>
          <a:chExt cx="0" cy="0"/>
        </a:xfrm>
      </p:grpSpPr>
      <p:pic>
        <p:nvPicPr>
          <p:cNvPr id="457" name="Google Shape;457;p70"/>
          <p:cNvPicPr preferRelativeResize="0"/>
          <p:nvPr/>
        </p:nvPicPr>
        <p:blipFill>
          <a:blip r:embed="rId3">
            <a:alphaModFix/>
          </a:blip>
          <a:stretch>
            <a:fillRect/>
          </a:stretch>
        </p:blipFill>
        <p:spPr>
          <a:xfrm>
            <a:off x="152400" y="152400"/>
            <a:ext cx="8790025" cy="4873725"/>
          </a:xfrm>
          <a:prstGeom prst="rect">
            <a:avLst/>
          </a:prstGeom>
          <a:noFill/>
          <a:ln>
            <a:noFill/>
          </a:ln>
        </p:spPr>
      </p:pic>
      <p:sp>
        <p:nvSpPr>
          <p:cNvPr id="458" name="Google Shape;458;p70"/>
          <p:cNvSpPr/>
          <p:nvPr/>
        </p:nvSpPr>
        <p:spPr>
          <a:xfrm>
            <a:off x="352150" y="3510800"/>
            <a:ext cx="8483700" cy="13980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9" name="Google Shape;459;p70"/>
          <p:cNvSpPr txBox="1"/>
          <p:nvPr/>
        </p:nvSpPr>
        <p:spPr>
          <a:xfrm>
            <a:off x="506250" y="3414775"/>
            <a:ext cx="81315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chemeClr val="lt1"/>
                </a:solidFill>
              </a:rPr>
              <a:t>What is the relationship between Amps, Watts and Volts?  Please complete the equation,        </a:t>
            </a:r>
            <a:endParaRPr sz="2700" b="1">
              <a:solidFill>
                <a:schemeClr val="lt1"/>
              </a:solidFill>
            </a:endParaRPr>
          </a:p>
          <a:p>
            <a:pPr marL="0" lvl="0" indent="0" algn="l" rtl="0">
              <a:spcBef>
                <a:spcPts val="0"/>
              </a:spcBef>
              <a:spcAft>
                <a:spcPts val="0"/>
              </a:spcAft>
              <a:buNone/>
            </a:pPr>
            <a:r>
              <a:rPr lang="en-GB" sz="2700" b="1">
                <a:solidFill>
                  <a:schemeClr val="lt1"/>
                </a:solidFill>
              </a:rPr>
              <a:t>                         </a:t>
            </a:r>
            <a:r>
              <a:rPr lang="en-GB" sz="4000" b="1">
                <a:solidFill>
                  <a:schemeClr val="lt1"/>
                </a:solidFill>
              </a:rPr>
              <a:t>Amps = ? ? ? </a:t>
            </a:r>
            <a:endParaRPr sz="4000" b="1">
              <a:solidFill>
                <a:schemeClr val="lt1"/>
              </a:solidFill>
            </a:endParaRPr>
          </a:p>
        </p:txBody>
      </p:sp>
      <p:sp>
        <p:nvSpPr>
          <p:cNvPr id="460" name="Google Shape;460;p70"/>
          <p:cNvSpPr/>
          <p:nvPr/>
        </p:nvSpPr>
        <p:spPr>
          <a:xfrm>
            <a:off x="6914925" y="235725"/>
            <a:ext cx="1792800" cy="15357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61" name="Google Shape;461;p70"/>
          <p:cNvCxnSpPr>
            <a:stCxn id="460" idx="1"/>
            <a:endCxn id="460" idx="5"/>
          </p:cNvCxnSpPr>
          <p:nvPr/>
        </p:nvCxnSpPr>
        <p:spPr>
          <a:xfrm>
            <a:off x="7363125" y="1003575"/>
            <a:ext cx="896400" cy="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70"/>
          <p:cNvCxnSpPr>
            <a:stCxn id="460" idx="3"/>
          </p:cNvCxnSpPr>
          <p:nvPr/>
        </p:nvCxnSpPr>
        <p:spPr>
          <a:xfrm rot="10800000">
            <a:off x="7800525" y="1035225"/>
            <a:ext cx="10800" cy="736200"/>
          </a:xfrm>
          <a:prstGeom prst="straightConnector1">
            <a:avLst/>
          </a:prstGeom>
          <a:noFill/>
          <a:ln w="9525" cap="flat" cmpd="sng">
            <a:solidFill>
              <a:schemeClr val="dk2"/>
            </a:solidFill>
            <a:prstDash val="solid"/>
            <a:round/>
            <a:headEnd type="none" w="med" len="med"/>
            <a:tailEnd type="none" w="med" len="med"/>
          </a:ln>
        </p:spPr>
      </p:cxnSp>
      <p:sp>
        <p:nvSpPr>
          <p:cNvPr id="463" name="Google Shape;463;p70"/>
          <p:cNvSpPr txBox="1"/>
          <p:nvPr/>
        </p:nvSpPr>
        <p:spPr>
          <a:xfrm>
            <a:off x="7459150" y="1888838"/>
            <a:ext cx="1056300" cy="10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solidFill>
                  <a:schemeClr val="lt1"/>
                </a:solidFill>
              </a:rPr>
              <a:t>Amps</a:t>
            </a:r>
            <a:endParaRPr sz="2200" b="1">
              <a:solidFill>
                <a:schemeClr val="lt1"/>
              </a:solidFill>
            </a:endParaRPr>
          </a:p>
          <a:p>
            <a:pPr marL="0" lvl="0" indent="0" algn="l" rtl="0">
              <a:spcBef>
                <a:spcPts val="0"/>
              </a:spcBef>
              <a:spcAft>
                <a:spcPts val="0"/>
              </a:spcAft>
              <a:buNone/>
            </a:pPr>
            <a:r>
              <a:rPr lang="en-GB" sz="2200" b="1">
                <a:solidFill>
                  <a:schemeClr val="lt1"/>
                </a:solidFill>
              </a:rPr>
              <a:t>Watts</a:t>
            </a:r>
            <a:endParaRPr sz="2200" b="1">
              <a:solidFill>
                <a:schemeClr val="lt1"/>
              </a:solidFill>
            </a:endParaRPr>
          </a:p>
          <a:p>
            <a:pPr marL="0" lvl="0" indent="0" algn="l" rtl="0">
              <a:spcBef>
                <a:spcPts val="0"/>
              </a:spcBef>
              <a:spcAft>
                <a:spcPts val="0"/>
              </a:spcAft>
              <a:buNone/>
            </a:pPr>
            <a:r>
              <a:rPr lang="en-GB" sz="2200" b="1">
                <a:solidFill>
                  <a:schemeClr val="lt1"/>
                </a:solidFill>
              </a:rPr>
              <a:t>Volts</a:t>
            </a:r>
            <a:endParaRPr sz="2200" b="1">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67"/>
        <p:cNvGrpSpPr/>
        <p:nvPr/>
      </p:nvGrpSpPr>
      <p:grpSpPr>
        <a:xfrm>
          <a:off x="0" y="0"/>
          <a:ext cx="0" cy="0"/>
          <a:chOff x="0" y="0"/>
          <a:chExt cx="0" cy="0"/>
        </a:xfrm>
      </p:grpSpPr>
      <p:sp>
        <p:nvSpPr>
          <p:cNvPr id="468" name="Google Shape;468;p71"/>
          <p:cNvSpPr/>
          <p:nvPr/>
        </p:nvSpPr>
        <p:spPr>
          <a:xfrm>
            <a:off x="864225" y="181400"/>
            <a:ext cx="7117800" cy="4652700"/>
          </a:xfrm>
          <a:prstGeom prst="triangle">
            <a:avLst>
              <a:gd name="adj" fmla="val 48575"/>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9" name="Google Shape;469;p71"/>
          <p:cNvSpPr txBox="1"/>
          <p:nvPr/>
        </p:nvSpPr>
        <p:spPr>
          <a:xfrm>
            <a:off x="1942125" y="501550"/>
            <a:ext cx="6039900" cy="3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500" b="1">
                <a:solidFill>
                  <a:schemeClr val="lt1"/>
                </a:solidFill>
              </a:rPr>
              <a:t>     </a:t>
            </a:r>
            <a:r>
              <a:rPr lang="en-GB" sz="4400" b="1">
                <a:solidFill>
                  <a:schemeClr val="lt1"/>
                </a:solidFill>
              </a:rPr>
              <a:t>  </a:t>
            </a:r>
            <a:endParaRPr sz="4400" b="1">
              <a:solidFill>
                <a:schemeClr val="lt1"/>
              </a:solidFill>
            </a:endParaRPr>
          </a:p>
          <a:p>
            <a:pPr marL="0" lvl="0" indent="0" algn="l" rtl="0">
              <a:spcBef>
                <a:spcPts val="0"/>
              </a:spcBef>
              <a:spcAft>
                <a:spcPts val="0"/>
              </a:spcAft>
              <a:buNone/>
            </a:pPr>
            <a:r>
              <a:rPr lang="en-GB" sz="4400" b="1">
                <a:solidFill>
                  <a:schemeClr val="lt1"/>
                </a:solidFill>
              </a:rPr>
              <a:t>    </a:t>
            </a:r>
            <a:r>
              <a:rPr lang="en-GB" sz="3700" b="1">
                <a:solidFill>
                  <a:schemeClr val="lt1"/>
                </a:solidFill>
              </a:rPr>
              <a:t>       </a:t>
            </a:r>
            <a:r>
              <a:rPr lang="en-GB" sz="4100" b="1">
                <a:solidFill>
                  <a:schemeClr val="lt1"/>
                </a:solidFill>
              </a:rPr>
              <a:t>Amps </a:t>
            </a:r>
            <a:endParaRPr sz="4100" b="1">
              <a:solidFill>
                <a:schemeClr val="lt1"/>
              </a:solidFill>
            </a:endParaRPr>
          </a:p>
          <a:p>
            <a:pPr marL="0" lvl="0" indent="0" algn="l" rtl="0">
              <a:spcBef>
                <a:spcPts val="0"/>
              </a:spcBef>
              <a:spcAft>
                <a:spcPts val="0"/>
              </a:spcAft>
              <a:buNone/>
            </a:pPr>
            <a:r>
              <a:rPr lang="en-GB" sz="4100" b="1">
                <a:solidFill>
                  <a:schemeClr val="lt1"/>
                </a:solidFill>
              </a:rPr>
              <a:t>              =</a:t>
            </a:r>
            <a:endParaRPr sz="4100" b="1">
              <a:solidFill>
                <a:schemeClr val="lt1"/>
              </a:solidFill>
            </a:endParaRPr>
          </a:p>
          <a:p>
            <a:pPr marL="0" lvl="0" indent="0" algn="l" rtl="0">
              <a:spcBef>
                <a:spcPts val="0"/>
              </a:spcBef>
              <a:spcAft>
                <a:spcPts val="0"/>
              </a:spcAft>
              <a:buNone/>
            </a:pPr>
            <a:r>
              <a:rPr lang="en-GB" sz="4100" b="1">
                <a:solidFill>
                  <a:schemeClr val="lt1"/>
                </a:solidFill>
              </a:rPr>
              <a:t>     Watts / Volts</a:t>
            </a:r>
            <a:endParaRPr sz="41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r>
              <a:rPr lang="en-GB" sz="2200" b="1">
                <a:solidFill>
                  <a:schemeClr val="lt1"/>
                </a:solidFill>
              </a:rPr>
              <a:t>Examples: </a:t>
            </a:r>
            <a:endParaRPr sz="2200" b="1">
              <a:solidFill>
                <a:schemeClr val="lt1"/>
              </a:solidFill>
            </a:endParaRPr>
          </a:p>
          <a:p>
            <a:pPr marL="0" lvl="0" indent="0" algn="l" rtl="0">
              <a:spcBef>
                <a:spcPts val="0"/>
              </a:spcBef>
              <a:spcAft>
                <a:spcPts val="0"/>
              </a:spcAft>
              <a:buNone/>
            </a:pPr>
            <a:r>
              <a:rPr lang="en-GB" sz="2200" b="1">
                <a:solidFill>
                  <a:schemeClr val="lt1"/>
                </a:solidFill>
              </a:rPr>
              <a:t>4160 Watts / 208 Volts = 20 Amps. </a:t>
            </a:r>
            <a:endParaRPr sz="2200" b="1">
              <a:solidFill>
                <a:schemeClr val="lt1"/>
              </a:solidFill>
            </a:endParaRPr>
          </a:p>
          <a:p>
            <a:pPr marL="0" lvl="0" indent="0" algn="l" rtl="0">
              <a:spcBef>
                <a:spcPts val="0"/>
              </a:spcBef>
              <a:spcAft>
                <a:spcPts val="0"/>
              </a:spcAft>
              <a:buNone/>
            </a:pPr>
            <a:r>
              <a:rPr lang="en-GB" sz="2200" b="1">
                <a:solidFill>
                  <a:schemeClr val="lt1"/>
                </a:solidFill>
              </a:rPr>
              <a:t>3600 Watts / 240 Volts = 15 Amps.</a:t>
            </a:r>
            <a:endParaRPr sz="2200" b="1">
              <a:solidFill>
                <a:schemeClr val="lt1"/>
              </a:solidFill>
            </a:endParaRPr>
          </a:p>
          <a:p>
            <a:pPr marL="0" lvl="0" indent="0" algn="l" rtl="0">
              <a:spcBef>
                <a:spcPts val="0"/>
              </a:spcBef>
              <a:spcAft>
                <a:spcPts val="0"/>
              </a:spcAft>
              <a:buNone/>
            </a:pPr>
            <a:endParaRPr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0"/>
        <p:cNvGrpSpPr/>
        <p:nvPr/>
      </p:nvGrpSpPr>
      <p:grpSpPr>
        <a:xfrm>
          <a:off x="0" y="0"/>
          <a:ext cx="0" cy="0"/>
          <a:chOff x="0" y="0"/>
          <a:chExt cx="0" cy="0"/>
        </a:xfrm>
      </p:grpSpPr>
      <p:sp>
        <p:nvSpPr>
          <p:cNvPr id="91" name="Google Shape;91;p18"/>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92" name="Google Shape;92;p18"/>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Three</a:t>
            </a:r>
            <a:endParaRPr sz="7500" b="1">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3"/>
        <p:cNvGrpSpPr/>
        <p:nvPr/>
      </p:nvGrpSpPr>
      <p:grpSpPr>
        <a:xfrm>
          <a:off x="0" y="0"/>
          <a:ext cx="0" cy="0"/>
          <a:chOff x="0" y="0"/>
          <a:chExt cx="0" cy="0"/>
        </a:xfrm>
      </p:grpSpPr>
      <p:sp>
        <p:nvSpPr>
          <p:cNvPr id="474" name="Google Shape;474;p72"/>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475" name="Google Shape;475;p72"/>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Six</a:t>
            </a:r>
            <a:endParaRPr sz="7500" b="1">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79"/>
        <p:cNvGrpSpPr/>
        <p:nvPr/>
      </p:nvGrpSpPr>
      <p:grpSpPr>
        <a:xfrm>
          <a:off x="0" y="0"/>
          <a:ext cx="0" cy="0"/>
          <a:chOff x="0" y="0"/>
          <a:chExt cx="0" cy="0"/>
        </a:xfrm>
      </p:grpSpPr>
      <p:sp>
        <p:nvSpPr>
          <p:cNvPr id="480" name="Google Shape;480;p73"/>
          <p:cNvSpPr/>
          <p:nvPr/>
        </p:nvSpPr>
        <p:spPr>
          <a:xfrm>
            <a:off x="352150" y="533550"/>
            <a:ext cx="4770000" cy="40551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81" name="Google Shape;481;p73"/>
          <p:cNvPicPr preferRelativeResize="0"/>
          <p:nvPr/>
        </p:nvPicPr>
        <p:blipFill>
          <a:blip r:embed="rId3">
            <a:alphaModFix/>
          </a:blip>
          <a:stretch>
            <a:fillRect/>
          </a:stretch>
        </p:blipFill>
        <p:spPr>
          <a:xfrm>
            <a:off x="1022650" y="905225"/>
            <a:ext cx="3429000" cy="3429000"/>
          </a:xfrm>
          <a:prstGeom prst="rect">
            <a:avLst/>
          </a:prstGeom>
          <a:noFill/>
          <a:ln>
            <a:noFill/>
          </a:ln>
        </p:spPr>
      </p:pic>
      <p:sp>
        <p:nvSpPr>
          <p:cNvPr id="482" name="Google Shape;482;p73"/>
          <p:cNvSpPr/>
          <p:nvPr/>
        </p:nvSpPr>
        <p:spPr>
          <a:xfrm>
            <a:off x="4524575" y="181400"/>
            <a:ext cx="4375200" cy="4727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3" name="Google Shape;483;p73"/>
          <p:cNvSpPr txBox="1"/>
          <p:nvPr/>
        </p:nvSpPr>
        <p:spPr>
          <a:xfrm>
            <a:off x="4962125" y="362825"/>
            <a:ext cx="3500100" cy="33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chemeClr val="lt1"/>
                </a:solidFill>
              </a:rPr>
              <a:t>What do we</a:t>
            </a:r>
            <a:endParaRPr sz="2200" b="1">
              <a:solidFill>
                <a:schemeClr val="lt1"/>
              </a:solidFill>
            </a:endParaRPr>
          </a:p>
          <a:p>
            <a:pPr marL="0" lvl="0" indent="0" algn="ctr" rtl="0">
              <a:spcBef>
                <a:spcPts val="0"/>
              </a:spcBef>
              <a:spcAft>
                <a:spcPts val="0"/>
              </a:spcAft>
              <a:buNone/>
            </a:pPr>
            <a:r>
              <a:rPr lang="en-GB" sz="2200" b="1">
                <a:solidFill>
                  <a:schemeClr val="lt1"/>
                </a:solidFill>
              </a:rPr>
              <a:t> call the 'sacrificial' device which provides protection from overcharging an electrical circuit. This is usually comprised of a metal wire or strip that will melt if too much current flows through it, thereby </a:t>
            </a:r>
            <a:r>
              <a:rPr lang="en-GB" sz="2400" b="1">
                <a:solidFill>
                  <a:schemeClr val="lt1"/>
                </a:solidFill>
              </a:rPr>
              <a:t>stopping the current.</a:t>
            </a:r>
            <a:endParaRPr sz="2400" b="1">
              <a:solidFill>
                <a:schemeClr val="lt1"/>
              </a:solidFill>
            </a:endParaRPr>
          </a:p>
          <a:p>
            <a:pPr marL="0" lvl="0" indent="0" algn="l" rtl="0">
              <a:spcBef>
                <a:spcPts val="0"/>
              </a:spcBef>
              <a:spcAft>
                <a:spcPts val="0"/>
              </a:spcAft>
              <a:buNone/>
            </a:pPr>
            <a:endParaRPr sz="2400" b="1">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87"/>
        <p:cNvGrpSpPr/>
        <p:nvPr/>
      </p:nvGrpSpPr>
      <p:grpSpPr>
        <a:xfrm>
          <a:off x="0" y="0"/>
          <a:ext cx="0" cy="0"/>
          <a:chOff x="0" y="0"/>
          <a:chExt cx="0" cy="0"/>
        </a:xfrm>
      </p:grpSpPr>
      <p:pic>
        <p:nvPicPr>
          <p:cNvPr id="488" name="Google Shape;488;p74"/>
          <p:cNvPicPr preferRelativeResize="0"/>
          <p:nvPr/>
        </p:nvPicPr>
        <p:blipFill>
          <a:blip r:embed="rId3">
            <a:alphaModFix/>
          </a:blip>
          <a:stretch>
            <a:fillRect/>
          </a:stretch>
        </p:blipFill>
        <p:spPr>
          <a:xfrm>
            <a:off x="152400" y="152400"/>
            <a:ext cx="8280165" cy="4838700"/>
          </a:xfrm>
          <a:prstGeom prst="rect">
            <a:avLst/>
          </a:prstGeom>
          <a:noFill/>
          <a:ln>
            <a:noFill/>
          </a:ln>
        </p:spPr>
      </p:pic>
      <p:sp>
        <p:nvSpPr>
          <p:cNvPr id="489" name="Google Shape;489;p74"/>
          <p:cNvSpPr/>
          <p:nvPr/>
        </p:nvSpPr>
        <p:spPr>
          <a:xfrm>
            <a:off x="5773100" y="96050"/>
            <a:ext cx="3233400" cy="44028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0" name="Google Shape;490;p74"/>
          <p:cNvSpPr txBox="1"/>
          <p:nvPr/>
        </p:nvSpPr>
        <p:spPr>
          <a:xfrm>
            <a:off x="5815850" y="96050"/>
            <a:ext cx="3147900" cy="4494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lt1"/>
                </a:solidFill>
              </a:rPr>
              <a:t>While they are not so common today, fuses were once used in place of breakers. A wide variety of wire or foil fusible elements were in use to protect telegraph cables and lighting fixture as early as 1864. A fuse design was patented by Thomas Edison in 1890 as part of his electric distribution system.</a:t>
            </a:r>
            <a:endParaRPr sz="1600">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94"/>
        <p:cNvGrpSpPr/>
        <p:nvPr/>
      </p:nvGrpSpPr>
      <p:grpSpPr>
        <a:xfrm>
          <a:off x="0" y="0"/>
          <a:ext cx="0" cy="0"/>
          <a:chOff x="0" y="0"/>
          <a:chExt cx="0" cy="0"/>
        </a:xfrm>
      </p:grpSpPr>
      <p:sp>
        <p:nvSpPr>
          <p:cNvPr id="495" name="Google Shape;495;p75"/>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496" name="Google Shape;496;p75"/>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Seven</a:t>
            </a:r>
            <a:endParaRPr sz="7500" b="1">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00"/>
        <p:cNvGrpSpPr/>
        <p:nvPr/>
      </p:nvGrpSpPr>
      <p:grpSpPr>
        <a:xfrm>
          <a:off x="0" y="0"/>
          <a:ext cx="0" cy="0"/>
          <a:chOff x="0" y="0"/>
          <a:chExt cx="0" cy="0"/>
        </a:xfrm>
      </p:grpSpPr>
      <p:pic>
        <p:nvPicPr>
          <p:cNvPr id="501" name="Google Shape;501;p76"/>
          <p:cNvPicPr preferRelativeResize="0"/>
          <p:nvPr/>
        </p:nvPicPr>
        <p:blipFill>
          <a:blip r:embed="rId3">
            <a:alphaModFix/>
          </a:blip>
          <a:stretch>
            <a:fillRect/>
          </a:stretch>
        </p:blipFill>
        <p:spPr>
          <a:xfrm rot="-1625144">
            <a:off x="5933149" y="1195154"/>
            <a:ext cx="2864575" cy="3553491"/>
          </a:xfrm>
          <a:prstGeom prst="rect">
            <a:avLst/>
          </a:prstGeom>
          <a:noFill/>
          <a:ln>
            <a:noFill/>
          </a:ln>
        </p:spPr>
      </p:pic>
      <p:sp>
        <p:nvSpPr>
          <p:cNvPr id="502" name="Google Shape;502;p76"/>
          <p:cNvSpPr/>
          <p:nvPr/>
        </p:nvSpPr>
        <p:spPr>
          <a:xfrm>
            <a:off x="1419250" y="48750"/>
            <a:ext cx="4140300" cy="355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03" name="Google Shape;503;p76"/>
          <p:cNvPicPr preferRelativeResize="0"/>
          <p:nvPr/>
        </p:nvPicPr>
        <p:blipFill rotWithShape="1">
          <a:blip r:embed="rId4">
            <a:alphaModFix/>
          </a:blip>
          <a:srcRect r="5838" b="3128"/>
          <a:stretch/>
        </p:blipFill>
        <p:spPr>
          <a:xfrm>
            <a:off x="5207625" y="97900"/>
            <a:ext cx="3122858" cy="2377800"/>
          </a:xfrm>
          <a:prstGeom prst="rect">
            <a:avLst/>
          </a:prstGeom>
          <a:noFill/>
          <a:ln>
            <a:noFill/>
          </a:ln>
        </p:spPr>
      </p:pic>
      <p:pic>
        <p:nvPicPr>
          <p:cNvPr id="504" name="Google Shape;504;p76"/>
          <p:cNvPicPr preferRelativeResize="0"/>
          <p:nvPr/>
        </p:nvPicPr>
        <p:blipFill>
          <a:blip r:embed="rId5">
            <a:alphaModFix/>
          </a:blip>
          <a:stretch>
            <a:fillRect/>
          </a:stretch>
        </p:blipFill>
        <p:spPr>
          <a:xfrm rot="1210832">
            <a:off x="16834" y="2004443"/>
            <a:ext cx="2347431" cy="3084939"/>
          </a:xfrm>
          <a:prstGeom prst="rect">
            <a:avLst/>
          </a:prstGeom>
          <a:noFill/>
          <a:ln>
            <a:noFill/>
          </a:ln>
        </p:spPr>
      </p:pic>
      <p:sp>
        <p:nvSpPr>
          <p:cNvPr id="505" name="Google Shape;505;p76"/>
          <p:cNvSpPr txBox="1"/>
          <p:nvPr/>
        </p:nvSpPr>
        <p:spPr>
          <a:xfrm>
            <a:off x="675400" y="3061475"/>
            <a:ext cx="1185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0" b="1">
                <a:solidFill>
                  <a:schemeClr val="lt1"/>
                </a:solidFill>
              </a:rPr>
              <a:t>D</a:t>
            </a:r>
            <a:endParaRPr sz="10000" b="1">
              <a:solidFill>
                <a:schemeClr val="lt1"/>
              </a:solidFill>
            </a:endParaRPr>
          </a:p>
        </p:txBody>
      </p:sp>
      <p:sp>
        <p:nvSpPr>
          <p:cNvPr id="506" name="Google Shape;506;p76"/>
          <p:cNvSpPr txBox="1"/>
          <p:nvPr/>
        </p:nvSpPr>
        <p:spPr>
          <a:xfrm>
            <a:off x="1860400" y="193950"/>
            <a:ext cx="3258000" cy="326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a:solidFill>
                  <a:schemeClr val="lt1"/>
                </a:solidFill>
              </a:rPr>
              <a:t> What is </a:t>
            </a:r>
            <a:endParaRPr sz="4000" b="1">
              <a:solidFill>
                <a:schemeClr val="lt1"/>
              </a:solidFill>
            </a:endParaRPr>
          </a:p>
          <a:p>
            <a:pPr marL="0" lvl="0" indent="0" algn="ctr" rtl="0">
              <a:spcBef>
                <a:spcPts val="0"/>
              </a:spcBef>
              <a:spcAft>
                <a:spcPts val="0"/>
              </a:spcAft>
              <a:buNone/>
            </a:pPr>
            <a:r>
              <a:rPr lang="en-GB" sz="4000" b="1">
                <a:solidFill>
                  <a:schemeClr val="lt1"/>
                </a:solidFill>
              </a:rPr>
              <a:t>the voltage of a Duracell  size - D battery?</a:t>
            </a:r>
            <a:endParaRPr sz="4000" b="1">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10"/>
        <p:cNvGrpSpPr/>
        <p:nvPr/>
      </p:nvGrpSpPr>
      <p:grpSpPr>
        <a:xfrm>
          <a:off x="0" y="0"/>
          <a:ext cx="0" cy="0"/>
          <a:chOff x="0" y="0"/>
          <a:chExt cx="0" cy="0"/>
        </a:xfrm>
      </p:grpSpPr>
      <p:pic>
        <p:nvPicPr>
          <p:cNvPr id="511" name="Google Shape;511;p77"/>
          <p:cNvPicPr preferRelativeResize="0"/>
          <p:nvPr/>
        </p:nvPicPr>
        <p:blipFill>
          <a:blip r:embed="rId3">
            <a:alphaModFix/>
          </a:blip>
          <a:stretch>
            <a:fillRect/>
          </a:stretch>
        </p:blipFill>
        <p:spPr>
          <a:xfrm>
            <a:off x="152400" y="152400"/>
            <a:ext cx="3681949" cy="4838701"/>
          </a:xfrm>
          <a:prstGeom prst="rect">
            <a:avLst/>
          </a:prstGeom>
          <a:noFill/>
          <a:ln>
            <a:noFill/>
          </a:ln>
        </p:spPr>
      </p:pic>
      <p:sp>
        <p:nvSpPr>
          <p:cNvPr id="512" name="Google Shape;512;p77"/>
          <p:cNvSpPr/>
          <p:nvPr/>
        </p:nvSpPr>
        <p:spPr>
          <a:xfrm rot="-1171209">
            <a:off x="1405936" y="2440428"/>
            <a:ext cx="1582877" cy="1864976"/>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3" name="Google Shape;513;p77"/>
          <p:cNvSpPr/>
          <p:nvPr/>
        </p:nvSpPr>
        <p:spPr>
          <a:xfrm rot="-1096299">
            <a:off x="1660183" y="2735513"/>
            <a:ext cx="1098485" cy="1312602"/>
          </a:xfrm>
          <a:prstGeom prst="flowChartDelay">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4" name="Google Shape;514;p77"/>
          <p:cNvSpPr/>
          <p:nvPr/>
        </p:nvSpPr>
        <p:spPr>
          <a:xfrm>
            <a:off x="3916325" y="96050"/>
            <a:ext cx="5227800" cy="5047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5" name="Google Shape;515;p77"/>
          <p:cNvSpPr txBox="1"/>
          <p:nvPr/>
        </p:nvSpPr>
        <p:spPr>
          <a:xfrm>
            <a:off x="4449875" y="152400"/>
            <a:ext cx="4428600" cy="411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4000" b="1">
                <a:solidFill>
                  <a:schemeClr val="lt1"/>
                </a:solidFill>
              </a:rPr>
              <a:t>1.5 Volts</a:t>
            </a:r>
            <a:endParaRPr sz="4000" b="1">
              <a:solidFill>
                <a:schemeClr val="lt1"/>
              </a:solidFill>
            </a:endParaRPr>
          </a:p>
          <a:p>
            <a:pPr marL="0" lvl="0" indent="0" algn="ctr" rtl="0">
              <a:spcBef>
                <a:spcPts val="0"/>
              </a:spcBef>
              <a:spcAft>
                <a:spcPts val="0"/>
              </a:spcAft>
              <a:buNone/>
            </a:pPr>
            <a:r>
              <a:rPr lang="en-GB" sz="2200" b="1">
                <a:solidFill>
                  <a:schemeClr val="lt1"/>
                </a:solidFill>
              </a:rPr>
              <a:t>Most common household batteries deliver 1.5 volts. AA, AAA, C, &amp; D cells are 1.5 volts, and many household and handheld devices are designed to use that voltage or multiples of that voltage. The first zinc-carbon dry cells naturally produced 1.5 volts </a:t>
            </a:r>
            <a:endParaRPr sz="2200" b="1">
              <a:solidFill>
                <a:schemeClr val="lt1"/>
              </a:solidFill>
            </a:endParaRPr>
          </a:p>
          <a:p>
            <a:pPr marL="0" lvl="0" indent="0" algn="ctr" rtl="0">
              <a:spcBef>
                <a:spcPts val="0"/>
              </a:spcBef>
              <a:spcAft>
                <a:spcPts val="0"/>
              </a:spcAft>
              <a:buNone/>
            </a:pPr>
            <a:r>
              <a:rPr lang="en-GB" sz="2200" b="1">
                <a:solidFill>
                  <a:schemeClr val="lt1"/>
                </a:solidFill>
              </a:rPr>
              <a:t>of energy, and it has </a:t>
            </a:r>
            <a:endParaRPr sz="2200" b="1">
              <a:solidFill>
                <a:schemeClr val="lt1"/>
              </a:solidFill>
            </a:endParaRPr>
          </a:p>
          <a:p>
            <a:pPr marL="0" lvl="0" indent="0" algn="ctr" rtl="0">
              <a:spcBef>
                <a:spcPts val="0"/>
              </a:spcBef>
              <a:spcAft>
                <a:spcPts val="0"/>
              </a:spcAft>
              <a:buNone/>
            </a:pPr>
            <a:r>
              <a:rPr lang="en-GB" sz="2200" b="1">
                <a:solidFill>
                  <a:schemeClr val="lt1"/>
                </a:solidFill>
              </a:rPr>
              <a:t>remained the standard</a:t>
            </a:r>
            <a:endParaRPr sz="2200" b="1">
              <a:solidFill>
                <a:schemeClr val="lt1"/>
              </a:solidFill>
            </a:endParaRPr>
          </a:p>
          <a:p>
            <a:pPr marL="0" lvl="0" indent="0" algn="ctr" rtl="0">
              <a:spcBef>
                <a:spcPts val="0"/>
              </a:spcBef>
              <a:spcAft>
                <a:spcPts val="0"/>
              </a:spcAft>
              <a:buClr>
                <a:schemeClr val="dk1"/>
              </a:buClr>
              <a:buSzPts val="1100"/>
              <a:buFont typeface="Arial"/>
              <a:buNone/>
            </a:pPr>
            <a:r>
              <a:rPr lang="en-GB" sz="2200" b="1">
                <a:solidFill>
                  <a:schemeClr val="lt1"/>
                </a:solidFill>
              </a:rPr>
              <a:t> ever since.</a:t>
            </a:r>
            <a:endParaRPr sz="2200" b="1">
              <a:solidFill>
                <a:schemeClr val="lt1"/>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9"/>
        <p:cNvGrpSpPr/>
        <p:nvPr/>
      </p:nvGrpSpPr>
      <p:grpSpPr>
        <a:xfrm>
          <a:off x="0" y="0"/>
          <a:ext cx="0" cy="0"/>
          <a:chOff x="0" y="0"/>
          <a:chExt cx="0" cy="0"/>
        </a:xfrm>
      </p:grpSpPr>
      <p:sp>
        <p:nvSpPr>
          <p:cNvPr id="520" name="Google Shape;520;p78"/>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521" name="Google Shape;521;p78"/>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Eight</a:t>
            </a:r>
            <a:endParaRPr sz="7500" b="1">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25"/>
        <p:cNvGrpSpPr/>
        <p:nvPr/>
      </p:nvGrpSpPr>
      <p:grpSpPr>
        <a:xfrm>
          <a:off x="0" y="0"/>
          <a:ext cx="0" cy="0"/>
          <a:chOff x="0" y="0"/>
          <a:chExt cx="0" cy="0"/>
        </a:xfrm>
      </p:grpSpPr>
      <p:pic>
        <p:nvPicPr>
          <p:cNvPr id="526" name="Google Shape;526;p79"/>
          <p:cNvPicPr preferRelativeResize="0"/>
          <p:nvPr/>
        </p:nvPicPr>
        <p:blipFill>
          <a:blip r:embed="rId3">
            <a:alphaModFix/>
          </a:blip>
          <a:stretch>
            <a:fillRect/>
          </a:stretch>
        </p:blipFill>
        <p:spPr>
          <a:xfrm>
            <a:off x="0" y="0"/>
            <a:ext cx="9144003" cy="5143501"/>
          </a:xfrm>
          <a:prstGeom prst="rect">
            <a:avLst/>
          </a:prstGeom>
          <a:noFill/>
          <a:ln>
            <a:noFill/>
          </a:ln>
        </p:spPr>
      </p:pic>
      <p:sp>
        <p:nvSpPr>
          <p:cNvPr id="527" name="Google Shape;527;p79"/>
          <p:cNvSpPr/>
          <p:nvPr/>
        </p:nvSpPr>
        <p:spPr>
          <a:xfrm>
            <a:off x="949725" y="416175"/>
            <a:ext cx="4086900" cy="45780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8" name="Google Shape;528;p79"/>
          <p:cNvSpPr txBox="1"/>
          <p:nvPr/>
        </p:nvSpPr>
        <p:spPr>
          <a:xfrm>
            <a:off x="1210450" y="629550"/>
            <a:ext cx="3414900" cy="194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300" b="1">
                <a:solidFill>
                  <a:schemeClr val="lt1"/>
                </a:solidFill>
              </a:rPr>
              <a:t> What do</a:t>
            </a:r>
            <a:endParaRPr sz="3300" b="1">
              <a:solidFill>
                <a:schemeClr val="lt1"/>
              </a:solidFill>
            </a:endParaRPr>
          </a:p>
          <a:p>
            <a:pPr marL="0" lvl="0" indent="0" algn="ctr" rtl="0">
              <a:spcBef>
                <a:spcPts val="0"/>
              </a:spcBef>
              <a:spcAft>
                <a:spcPts val="0"/>
              </a:spcAft>
              <a:buNone/>
            </a:pPr>
            <a:r>
              <a:rPr lang="en-GB" sz="3300" b="1">
                <a:solidFill>
                  <a:schemeClr val="lt1"/>
                </a:solidFill>
              </a:rPr>
              <a:t> we call the component </a:t>
            </a:r>
            <a:endParaRPr sz="3300" b="1">
              <a:solidFill>
                <a:schemeClr val="lt1"/>
              </a:solidFill>
            </a:endParaRPr>
          </a:p>
          <a:p>
            <a:pPr marL="0" lvl="0" indent="0" algn="ctr" rtl="0">
              <a:spcBef>
                <a:spcPts val="0"/>
              </a:spcBef>
              <a:spcAft>
                <a:spcPts val="0"/>
              </a:spcAft>
              <a:buNone/>
            </a:pPr>
            <a:r>
              <a:rPr lang="en-GB" sz="3300" b="1">
                <a:solidFill>
                  <a:schemeClr val="lt1"/>
                </a:solidFill>
              </a:rPr>
              <a:t>used to control the opening and closing of an electric circuit?</a:t>
            </a:r>
            <a:endParaRPr sz="3300" b="1">
              <a:solidFill>
                <a:schemeClr val="lt1"/>
              </a:solidFill>
            </a:endParaRPr>
          </a:p>
        </p:txBody>
      </p:sp>
      <p:sp>
        <p:nvSpPr>
          <p:cNvPr id="529" name="Google Shape;529;p79"/>
          <p:cNvSpPr/>
          <p:nvPr/>
        </p:nvSpPr>
        <p:spPr>
          <a:xfrm>
            <a:off x="5837125" y="1077775"/>
            <a:ext cx="928500" cy="1045800"/>
          </a:xfrm>
          <a:prstGeom prst="ellipse">
            <a:avLst/>
          </a:prstGeom>
          <a:noFill/>
          <a:ln w="381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30" name="Google Shape;530;p79"/>
          <p:cNvCxnSpPr/>
          <p:nvPr/>
        </p:nvCxnSpPr>
        <p:spPr>
          <a:xfrm flipH="1">
            <a:off x="4930226" y="1756996"/>
            <a:ext cx="906900" cy="644100"/>
          </a:xfrm>
          <a:prstGeom prst="straightConnector1">
            <a:avLst/>
          </a:prstGeom>
          <a:noFill/>
          <a:ln w="38100" cap="flat" cmpd="sng">
            <a:solidFill>
              <a:srgbClr val="274E13"/>
            </a:solidFill>
            <a:prstDash val="solid"/>
            <a:round/>
            <a:headEnd type="none" w="med" len="med"/>
            <a:tailEnd type="non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34"/>
        <p:cNvGrpSpPr/>
        <p:nvPr/>
      </p:nvGrpSpPr>
      <p:grpSpPr>
        <a:xfrm>
          <a:off x="0" y="0"/>
          <a:ext cx="0" cy="0"/>
          <a:chOff x="0" y="0"/>
          <a:chExt cx="0" cy="0"/>
        </a:xfrm>
      </p:grpSpPr>
      <p:sp>
        <p:nvSpPr>
          <p:cNvPr id="535" name="Google Shape;535;p80"/>
          <p:cNvSpPr/>
          <p:nvPr/>
        </p:nvSpPr>
        <p:spPr>
          <a:xfrm>
            <a:off x="3980350" y="352175"/>
            <a:ext cx="4844700" cy="47166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6" name="Google Shape;536;p80"/>
          <p:cNvPicPr preferRelativeResize="0"/>
          <p:nvPr/>
        </p:nvPicPr>
        <p:blipFill rotWithShape="1">
          <a:blip r:embed="rId3">
            <a:alphaModFix/>
          </a:blip>
          <a:srcRect l="20225" t="8314" r="20669" b="8539"/>
          <a:stretch/>
        </p:blipFill>
        <p:spPr>
          <a:xfrm>
            <a:off x="533575" y="379188"/>
            <a:ext cx="3094625" cy="4353275"/>
          </a:xfrm>
          <a:prstGeom prst="rect">
            <a:avLst/>
          </a:prstGeom>
          <a:noFill/>
          <a:ln>
            <a:noFill/>
          </a:ln>
        </p:spPr>
      </p:pic>
      <p:sp>
        <p:nvSpPr>
          <p:cNvPr id="537" name="Google Shape;537;p80"/>
          <p:cNvSpPr/>
          <p:nvPr/>
        </p:nvSpPr>
        <p:spPr>
          <a:xfrm>
            <a:off x="5207525" y="1227175"/>
            <a:ext cx="2315700" cy="875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38" name="Google Shape;538;p80"/>
          <p:cNvPicPr preferRelativeResize="0"/>
          <p:nvPr/>
        </p:nvPicPr>
        <p:blipFill>
          <a:blip r:embed="rId4">
            <a:alphaModFix/>
          </a:blip>
          <a:stretch>
            <a:fillRect/>
          </a:stretch>
        </p:blipFill>
        <p:spPr>
          <a:xfrm>
            <a:off x="5594700" y="1216528"/>
            <a:ext cx="1599475" cy="799725"/>
          </a:xfrm>
          <a:prstGeom prst="rect">
            <a:avLst/>
          </a:prstGeom>
          <a:noFill/>
          <a:ln>
            <a:noFill/>
          </a:ln>
        </p:spPr>
      </p:pic>
      <p:sp>
        <p:nvSpPr>
          <p:cNvPr id="539" name="Google Shape;539;p80"/>
          <p:cNvSpPr txBox="1"/>
          <p:nvPr/>
        </p:nvSpPr>
        <p:spPr>
          <a:xfrm>
            <a:off x="5498650" y="477625"/>
            <a:ext cx="342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a:solidFill>
                  <a:schemeClr val="lt1"/>
                </a:solidFill>
              </a:rPr>
              <a:t>Switch</a:t>
            </a:r>
            <a:endParaRPr sz="3600" b="1">
              <a:solidFill>
                <a:schemeClr val="lt1"/>
              </a:solidFill>
            </a:endParaRPr>
          </a:p>
        </p:txBody>
      </p:sp>
      <p:sp>
        <p:nvSpPr>
          <p:cNvPr id="540" name="Google Shape;540;p80"/>
          <p:cNvSpPr txBox="1"/>
          <p:nvPr/>
        </p:nvSpPr>
        <p:spPr>
          <a:xfrm>
            <a:off x="4572000" y="2198275"/>
            <a:ext cx="3772800" cy="266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lt1"/>
                </a:solidFill>
              </a:rPr>
              <a:t>An electric switch is the component that opens or closes an electric circuit. Opening the switch (breaking the circuit) means turning </a:t>
            </a:r>
            <a:endParaRPr sz="2300" b="1">
              <a:solidFill>
                <a:schemeClr val="lt1"/>
              </a:solidFill>
            </a:endParaRPr>
          </a:p>
          <a:p>
            <a:pPr marL="0" lvl="0" indent="0" algn="ctr" rtl="0">
              <a:spcBef>
                <a:spcPts val="0"/>
              </a:spcBef>
              <a:spcAft>
                <a:spcPts val="0"/>
              </a:spcAft>
              <a:buNone/>
            </a:pPr>
            <a:r>
              <a:rPr lang="en-GB" sz="2300" b="1">
                <a:solidFill>
                  <a:schemeClr val="lt1"/>
                </a:solidFill>
              </a:rPr>
              <a:t>something off.</a:t>
            </a:r>
            <a:endParaRPr sz="2300" b="1">
              <a:solidFill>
                <a:schemeClr val="l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4"/>
        <p:cNvGrpSpPr/>
        <p:nvPr/>
      </p:nvGrpSpPr>
      <p:grpSpPr>
        <a:xfrm>
          <a:off x="0" y="0"/>
          <a:ext cx="0" cy="0"/>
          <a:chOff x="0" y="0"/>
          <a:chExt cx="0" cy="0"/>
        </a:xfrm>
      </p:grpSpPr>
      <p:sp>
        <p:nvSpPr>
          <p:cNvPr id="545" name="Google Shape;545;p81"/>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546" name="Google Shape;546;p81"/>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Nine</a:t>
            </a:r>
            <a:endParaRPr sz="7500"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96"/>
        <p:cNvGrpSpPr/>
        <p:nvPr/>
      </p:nvGrpSpPr>
      <p:grpSpPr>
        <a:xfrm>
          <a:off x="0" y="0"/>
          <a:ext cx="0" cy="0"/>
          <a:chOff x="0" y="0"/>
          <a:chExt cx="0" cy="0"/>
        </a:xfrm>
      </p:grpSpPr>
      <p:sp>
        <p:nvSpPr>
          <p:cNvPr id="97" name="Google Shape;97;p19"/>
          <p:cNvSpPr/>
          <p:nvPr/>
        </p:nvSpPr>
        <p:spPr>
          <a:xfrm>
            <a:off x="4834025" y="394825"/>
            <a:ext cx="4309800" cy="4567500"/>
          </a:xfrm>
          <a:prstGeom prst="ellipse">
            <a:avLst/>
          </a:prstGeom>
          <a:solidFill>
            <a:srgbClr val="FEFFD9"/>
          </a:solidFill>
          <a:ln w="9525" cap="flat" cmpd="sng">
            <a:solidFill>
              <a:srgbClr val="FEFF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8" name="Google Shape;98;p19"/>
          <p:cNvPicPr preferRelativeResize="0"/>
          <p:nvPr/>
        </p:nvPicPr>
        <p:blipFill rotWithShape="1">
          <a:blip r:embed="rId3">
            <a:alphaModFix/>
          </a:blip>
          <a:srcRect t="5500" r="3344" b="1743"/>
          <a:stretch/>
        </p:blipFill>
        <p:spPr>
          <a:xfrm>
            <a:off x="5221550" y="837800"/>
            <a:ext cx="3390050" cy="3681550"/>
          </a:xfrm>
          <a:prstGeom prst="rect">
            <a:avLst/>
          </a:prstGeom>
          <a:noFill/>
          <a:ln>
            <a:noFill/>
          </a:ln>
        </p:spPr>
      </p:pic>
      <p:sp>
        <p:nvSpPr>
          <p:cNvPr id="99" name="Google Shape;99;p19"/>
          <p:cNvSpPr/>
          <p:nvPr/>
        </p:nvSpPr>
        <p:spPr>
          <a:xfrm>
            <a:off x="4460550" y="0"/>
            <a:ext cx="5019300" cy="5314200"/>
          </a:xfrm>
          <a:prstGeom prst="donut">
            <a:avLst>
              <a:gd name="adj" fmla="val 7587"/>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p19"/>
          <p:cNvSpPr/>
          <p:nvPr/>
        </p:nvSpPr>
        <p:spPr>
          <a:xfrm>
            <a:off x="213425" y="277450"/>
            <a:ext cx="5669700" cy="4684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p19"/>
          <p:cNvSpPr txBox="1"/>
          <p:nvPr/>
        </p:nvSpPr>
        <p:spPr>
          <a:xfrm>
            <a:off x="503175" y="608275"/>
            <a:ext cx="5238000" cy="22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800" b="1">
                <a:solidFill>
                  <a:schemeClr val="lt1"/>
                </a:solidFill>
              </a:rPr>
              <a:t>What do we</a:t>
            </a:r>
            <a:endParaRPr sz="3800" b="1">
              <a:solidFill>
                <a:schemeClr val="lt1"/>
              </a:solidFill>
            </a:endParaRPr>
          </a:p>
          <a:p>
            <a:pPr marL="0" lvl="0" indent="0" algn="ctr" rtl="0">
              <a:spcBef>
                <a:spcPts val="0"/>
              </a:spcBef>
              <a:spcAft>
                <a:spcPts val="0"/>
              </a:spcAft>
              <a:buNone/>
            </a:pPr>
            <a:r>
              <a:rPr lang="en-GB" sz="3800" b="1">
                <a:solidFill>
                  <a:schemeClr val="lt1"/>
                </a:solidFill>
              </a:rPr>
              <a:t> call any material's tendency to maintain magnetism, even in the absence of a magnetizing </a:t>
            </a:r>
            <a:endParaRPr sz="3800" b="1">
              <a:solidFill>
                <a:schemeClr val="lt1"/>
              </a:solidFill>
            </a:endParaRPr>
          </a:p>
          <a:p>
            <a:pPr marL="0" lvl="0" indent="0" algn="ctr" rtl="0">
              <a:spcBef>
                <a:spcPts val="0"/>
              </a:spcBef>
              <a:spcAft>
                <a:spcPts val="0"/>
              </a:spcAft>
              <a:buNone/>
            </a:pPr>
            <a:r>
              <a:rPr lang="en-GB" sz="3800" b="1">
                <a:solidFill>
                  <a:schemeClr val="lt1"/>
                </a:solidFill>
              </a:rPr>
              <a:t>field?</a:t>
            </a:r>
            <a:r>
              <a:rPr lang="en-GB" sz="4300" b="1">
                <a:solidFill>
                  <a:schemeClr val="dk1"/>
                </a:solidFill>
              </a:rPr>
              <a:t> </a:t>
            </a:r>
            <a:r>
              <a:rPr lang="en-GB" sz="3400" b="1">
                <a:solidFill>
                  <a:schemeClr val="dk1"/>
                </a:solidFill>
              </a:rPr>
              <a:t>  </a:t>
            </a:r>
            <a:endParaRPr sz="2400">
              <a:solidFill>
                <a:schemeClr val="dk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50"/>
        <p:cNvGrpSpPr/>
        <p:nvPr/>
      </p:nvGrpSpPr>
      <p:grpSpPr>
        <a:xfrm>
          <a:off x="0" y="0"/>
          <a:ext cx="0" cy="0"/>
          <a:chOff x="0" y="0"/>
          <a:chExt cx="0" cy="0"/>
        </a:xfrm>
      </p:grpSpPr>
      <p:pic>
        <p:nvPicPr>
          <p:cNvPr id="551" name="Google Shape;551;p82"/>
          <p:cNvPicPr preferRelativeResize="0"/>
          <p:nvPr/>
        </p:nvPicPr>
        <p:blipFill>
          <a:blip r:embed="rId3">
            <a:alphaModFix/>
          </a:blip>
          <a:stretch>
            <a:fillRect/>
          </a:stretch>
        </p:blipFill>
        <p:spPr>
          <a:xfrm>
            <a:off x="152400" y="152400"/>
            <a:ext cx="4721325" cy="4721325"/>
          </a:xfrm>
          <a:prstGeom prst="rect">
            <a:avLst/>
          </a:prstGeom>
          <a:noFill/>
          <a:ln>
            <a:noFill/>
          </a:ln>
        </p:spPr>
      </p:pic>
      <p:sp>
        <p:nvSpPr>
          <p:cNvPr id="552" name="Google Shape;552;p82"/>
          <p:cNvSpPr/>
          <p:nvPr/>
        </p:nvSpPr>
        <p:spPr>
          <a:xfrm>
            <a:off x="4572000" y="152400"/>
            <a:ext cx="4359600" cy="42549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3" name="Google Shape;553;p82"/>
          <p:cNvSpPr txBox="1"/>
          <p:nvPr/>
        </p:nvSpPr>
        <p:spPr>
          <a:xfrm>
            <a:off x="4783050" y="356100"/>
            <a:ext cx="3937500" cy="412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chemeClr val="lt1"/>
                </a:solidFill>
              </a:rPr>
              <a:t>1200 Watt</a:t>
            </a:r>
            <a:endParaRPr sz="3400" b="1">
              <a:solidFill>
                <a:schemeClr val="lt1"/>
              </a:solidFill>
            </a:endParaRPr>
          </a:p>
          <a:p>
            <a:pPr marL="0" lvl="0" indent="0" algn="ctr" rtl="0">
              <a:spcBef>
                <a:spcPts val="0"/>
              </a:spcBef>
              <a:spcAft>
                <a:spcPts val="0"/>
              </a:spcAft>
              <a:buNone/>
            </a:pPr>
            <a:r>
              <a:rPr lang="en-GB" sz="3400" b="1">
                <a:solidFill>
                  <a:schemeClr val="lt1"/>
                </a:solidFill>
              </a:rPr>
              <a:t> stage light,</a:t>
            </a:r>
            <a:endParaRPr sz="3400" b="1">
              <a:solidFill>
                <a:schemeClr val="lt1"/>
              </a:solidFill>
            </a:endParaRPr>
          </a:p>
          <a:p>
            <a:pPr marL="0" lvl="0" indent="0" algn="ctr" rtl="0">
              <a:spcBef>
                <a:spcPts val="0"/>
              </a:spcBef>
              <a:spcAft>
                <a:spcPts val="0"/>
              </a:spcAft>
              <a:buNone/>
            </a:pPr>
            <a:r>
              <a:rPr lang="en-GB" sz="3400" b="1">
                <a:solidFill>
                  <a:schemeClr val="lt1"/>
                </a:solidFill>
              </a:rPr>
              <a:t>  plugged into a 120 volt electrical service will draw how many amps of power?</a:t>
            </a:r>
            <a:endParaRPr sz="3400" b="1">
              <a:solidFill>
                <a:schemeClr val="lt1"/>
              </a:solidFill>
            </a:endParaRPr>
          </a:p>
          <a:p>
            <a:pPr marL="0" lvl="0" indent="0" algn="l" rtl="0">
              <a:spcBef>
                <a:spcPts val="0"/>
              </a:spcBef>
              <a:spcAft>
                <a:spcPts val="0"/>
              </a:spcAft>
              <a:buNone/>
            </a:pPr>
            <a:r>
              <a:rPr lang="en-GB" sz="1800">
                <a:solidFill>
                  <a:schemeClr val="dk2"/>
                </a:solidFill>
              </a:rPr>
              <a:t> </a:t>
            </a:r>
            <a:endParaRPr sz="1800">
              <a:solidFill>
                <a:schemeClr val="dk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57"/>
        <p:cNvGrpSpPr/>
        <p:nvPr/>
      </p:nvGrpSpPr>
      <p:grpSpPr>
        <a:xfrm>
          <a:off x="0" y="0"/>
          <a:ext cx="0" cy="0"/>
          <a:chOff x="0" y="0"/>
          <a:chExt cx="0" cy="0"/>
        </a:xfrm>
      </p:grpSpPr>
      <p:sp>
        <p:nvSpPr>
          <p:cNvPr id="558" name="Google Shape;558;p83"/>
          <p:cNvSpPr/>
          <p:nvPr/>
        </p:nvSpPr>
        <p:spPr>
          <a:xfrm>
            <a:off x="205525" y="119225"/>
            <a:ext cx="5484900" cy="4672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9" name="Google Shape;559;p83"/>
          <p:cNvSpPr txBox="1"/>
          <p:nvPr/>
        </p:nvSpPr>
        <p:spPr>
          <a:xfrm>
            <a:off x="432175" y="256100"/>
            <a:ext cx="5031600" cy="159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200" b="1">
                <a:solidFill>
                  <a:schemeClr val="lt1"/>
                </a:solidFill>
              </a:rPr>
              <a:t>Amperes (A) </a:t>
            </a:r>
            <a:endParaRPr sz="3200" b="1">
              <a:solidFill>
                <a:schemeClr val="lt1"/>
              </a:solidFill>
            </a:endParaRPr>
          </a:p>
          <a:p>
            <a:pPr marL="0" lvl="0" indent="0" algn="ctr" rtl="0">
              <a:spcBef>
                <a:spcPts val="0"/>
              </a:spcBef>
              <a:spcAft>
                <a:spcPts val="0"/>
              </a:spcAft>
              <a:buNone/>
            </a:pPr>
            <a:r>
              <a:rPr lang="en-GB" sz="2200" b="1">
                <a:solidFill>
                  <a:schemeClr val="lt1"/>
                </a:solidFill>
              </a:rPr>
              <a:t>= </a:t>
            </a:r>
            <a:endParaRPr sz="2200" b="1">
              <a:solidFill>
                <a:schemeClr val="lt1"/>
              </a:solidFill>
            </a:endParaRPr>
          </a:p>
          <a:p>
            <a:pPr marL="0" lvl="0" indent="0" algn="ctr" rtl="0">
              <a:spcBef>
                <a:spcPts val="0"/>
              </a:spcBef>
              <a:spcAft>
                <a:spcPts val="0"/>
              </a:spcAft>
              <a:buClr>
                <a:schemeClr val="dk1"/>
              </a:buClr>
              <a:buSzPts val="1100"/>
              <a:buFont typeface="Arial"/>
              <a:buNone/>
            </a:pPr>
            <a:r>
              <a:rPr lang="en-GB" sz="3200" b="1">
                <a:solidFill>
                  <a:schemeClr val="lt1"/>
                </a:solidFill>
              </a:rPr>
              <a:t>Watts (W) / Volts (V)</a:t>
            </a:r>
            <a:endParaRPr sz="3200" b="1">
              <a:solidFill>
                <a:schemeClr val="lt1"/>
              </a:solidFill>
            </a:endParaRPr>
          </a:p>
          <a:p>
            <a:pPr marL="0" lvl="0" indent="0" algn="ctr" rtl="0">
              <a:spcBef>
                <a:spcPts val="0"/>
              </a:spcBef>
              <a:spcAft>
                <a:spcPts val="0"/>
              </a:spcAft>
              <a:buNone/>
            </a:pPr>
            <a:r>
              <a:rPr lang="en-GB" sz="3200" b="1">
                <a:solidFill>
                  <a:schemeClr val="lt1"/>
                </a:solidFill>
              </a:rPr>
              <a:t>Hence, 1200 watts requires approximately </a:t>
            </a:r>
            <a:endParaRPr sz="3200" b="1">
              <a:solidFill>
                <a:schemeClr val="lt1"/>
              </a:solidFill>
            </a:endParaRPr>
          </a:p>
          <a:p>
            <a:pPr marL="0" lvl="0" indent="0" algn="ctr" rtl="0">
              <a:spcBef>
                <a:spcPts val="0"/>
              </a:spcBef>
              <a:spcAft>
                <a:spcPts val="0"/>
              </a:spcAft>
              <a:buNone/>
            </a:pPr>
            <a:r>
              <a:rPr lang="en-GB" sz="5000" b="1">
                <a:solidFill>
                  <a:schemeClr val="lt1"/>
                </a:solidFill>
              </a:rPr>
              <a:t>10 amperes</a:t>
            </a:r>
            <a:r>
              <a:rPr lang="en-GB" sz="3200" b="1">
                <a:solidFill>
                  <a:schemeClr val="lt1"/>
                </a:solidFill>
              </a:rPr>
              <a:t> when the circuit operates </a:t>
            </a:r>
            <a:endParaRPr sz="3200" b="1">
              <a:solidFill>
                <a:schemeClr val="lt1"/>
              </a:solidFill>
            </a:endParaRPr>
          </a:p>
          <a:p>
            <a:pPr marL="0" lvl="0" indent="0" algn="ctr" rtl="0">
              <a:spcBef>
                <a:spcPts val="0"/>
              </a:spcBef>
              <a:spcAft>
                <a:spcPts val="0"/>
              </a:spcAft>
              <a:buClr>
                <a:schemeClr val="dk1"/>
              </a:buClr>
              <a:buSzPts val="1100"/>
              <a:buFont typeface="Arial"/>
              <a:buNone/>
            </a:pPr>
            <a:r>
              <a:rPr lang="en-GB" sz="3200" b="1">
                <a:solidFill>
                  <a:schemeClr val="lt1"/>
                </a:solidFill>
              </a:rPr>
              <a:t>at 120 volts.</a:t>
            </a:r>
            <a:endParaRPr sz="3200" b="1">
              <a:solidFill>
                <a:schemeClr val="lt1"/>
              </a:solidFill>
            </a:endParaRPr>
          </a:p>
          <a:p>
            <a:pPr marL="0" lvl="0" indent="0" algn="l" rtl="0">
              <a:spcBef>
                <a:spcPts val="0"/>
              </a:spcBef>
              <a:spcAft>
                <a:spcPts val="0"/>
              </a:spcAft>
              <a:buNone/>
            </a:pPr>
            <a:endParaRPr sz="1800">
              <a:solidFill>
                <a:schemeClr val="dk2"/>
              </a:solidFill>
            </a:endParaRPr>
          </a:p>
        </p:txBody>
      </p:sp>
      <p:pic>
        <p:nvPicPr>
          <p:cNvPr id="560" name="Google Shape;560;p83"/>
          <p:cNvPicPr preferRelativeResize="0"/>
          <p:nvPr/>
        </p:nvPicPr>
        <p:blipFill>
          <a:blip r:embed="rId3">
            <a:alphaModFix/>
          </a:blip>
          <a:stretch>
            <a:fillRect/>
          </a:stretch>
        </p:blipFill>
        <p:spPr>
          <a:xfrm>
            <a:off x="5521145" y="193000"/>
            <a:ext cx="3392880" cy="1716201"/>
          </a:xfrm>
          <a:prstGeom prst="rect">
            <a:avLst/>
          </a:prstGeom>
          <a:noFill/>
          <a:ln>
            <a:noFill/>
          </a:ln>
        </p:spPr>
      </p:pic>
      <p:pic>
        <p:nvPicPr>
          <p:cNvPr id="561" name="Google Shape;561;p83"/>
          <p:cNvPicPr preferRelativeResize="0"/>
          <p:nvPr/>
        </p:nvPicPr>
        <p:blipFill>
          <a:blip r:embed="rId4">
            <a:alphaModFix/>
          </a:blip>
          <a:stretch>
            <a:fillRect/>
          </a:stretch>
        </p:blipFill>
        <p:spPr>
          <a:xfrm flipH="1">
            <a:off x="5751750" y="2061600"/>
            <a:ext cx="3162275" cy="2929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65"/>
        <p:cNvGrpSpPr/>
        <p:nvPr/>
      </p:nvGrpSpPr>
      <p:grpSpPr>
        <a:xfrm>
          <a:off x="0" y="0"/>
          <a:ext cx="0" cy="0"/>
          <a:chOff x="0" y="0"/>
          <a:chExt cx="0" cy="0"/>
        </a:xfrm>
      </p:grpSpPr>
      <p:sp>
        <p:nvSpPr>
          <p:cNvPr id="566" name="Google Shape;566;p84"/>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567" name="Google Shape;567;p84"/>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Ten</a:t>
            </a:r>
            <a:endParaRPr sz="7500" b="1">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71"/>
        <p:cNvGrpSpPr/>
        <p:nvPr/>
      </p:nvGrpSpPr>
      <p:grpSpPr>
        <a:xfrm>
          <a:off x="0" y="0"/>
          <a:ext cx="0" cy="0"/>
          <a:chOff x="0" y="0"/>
          <a:chExt cx="0" cy="0"/>
        </a:xfrm>
      </p:grpSpPr>
      <p:sp>
        <p:nvSpPr>
          <p:cNvPr id="572" name="Google Shape;572;p85"/>
          <p:cNvSpPr/>
          <p:nvPr/>
        </p:nvSpPr>
        <p:spPr>
          <a:xfrm>
            <a:off x="629600" y="330800"/>
            <a:ext cx="7917900" cy="18009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573" name="Google Shape;573;p85"/>
          <p:cNvSpPr txBox="1"/>
          <p:nvPr/>
        </p:nvSpPr>
        <p:spPr>
          <a:xfrm>
            <a:off x="671700" y="320150"/>
            <a:ext cx="78006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b="1">
                <a:solidFill>
                  <a:schemeClr val="lt1"/>
                </a:solidFill>
              </a:rPr>
              <a:t>What do we call a circuit component which acts as a one-way corridor for current? It allows power to easily flow in one direction, but restricts current from flowing in the opposite direction. On printed circuit diagrams it's usually represented by a triangle ‘pointing’ at a perpendicular line.   </a:t>
            </a:r>
            <a:endParaRPr sz="2100" b="1">
              <a:solidFill>
                <a:schemeClr val="lt1"/>
              </a:solidFill>
            </a:endParaRPr>
          </a:p>
        </p:txBody>
      </p:sp>
      <p:pic>
        <p:nvPicPr>
          <p:cNvPr id="574" name="Google Shape;574;p85"/>
          <p:cNvPicPr preferRelativeResize="0"/>
          <p:nvPr/>
        </p:nvPicPr>
        <p:blipFill rotWithShape="1">
          <a:blip r:embed="rId3">
            <a:alphaModFix/>
          </a:blip>
          <a:srcRect l="10387" t="25501" r="5705" b="26044"/>
          <a:stretch/>
        </p:blipFill>
        <p:spPr>
          <a:xfrm>
            <a:off x="752263" y="2795850"/>
            <a:ext cx="7672576" cy="18994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78"/>
        <p:cNvGrpSpPr/>
        <p:nvPr/>
      </p:nvGrpSpPr>
      <p:grpSpPr>
        <a:xfrm>
          <a:off x="0" y="0"/>
          <a:ext cx="0" cy="0"/>
          <a:chOff x="0" y="0"/>
          <a:chExt cx="0" cy="0"/>
        </a:xfrm>
      </p:grpSpPr>
      <p:pic>
        <p:nvPicPr>
          <p:cNvPr id="579" name="Google Shape;579;p86"/>
          <p:cNvPicPr preferRelativeResize="0"/>
          <p:nvPr/>
        </p:nvPicPr>
        <p:blipFill>
          <a:blip r:embed="rId3">
            <a:alphaModFix/>
          </a:blip>
          <a:stretch>
            <a:fillRect/>
          </a:stretch>
        </p:blipFill>
        <p:spPr>
          <a:xfrm>
            <a:off x="508325" y="2294275"/>
            <a:ext cx="3881850" cy="2753150"/>
          </a:xfrm>
          <a:prstGeom prst="rect">
            <a:avLst/>
          </a:prstGeom>
          <a:noFill/>
          <a:ln>
            <a:noFill/>
          </a:ln>
        </p:spPr>
      </p:pic>
      <p:pic>
        <p:nvPicPr>
          <p:cNvPr id="580" name="Google Shape;580;p86"/>
          <p:cNvPicPr preferRelativeResize="0"/>
          <p:nvPr/>
        </p:nvPicPr>
        <p:blipFill>
          <a:blip r:embed="rId4">
            <a:alphaModFix/>
          </a:blip>
          <a:stretch>
            <a:fillRect/>
          </a:stretch>
        </p:blipFill>
        <p:spPr>
          <a:xfrm rot="5400000">
            <a:off x="1240675" y="-333626"/>
            <a:ext cx="2352675" cy="3212026"/>
          </a:xfrm>
          <a:prstGeom prst="rect">
            <a:avLst/>
          </a:prstGeom>
          <a:noFill/>
          <a:ln>
            <a:noFill/>
          </a:ln>
        </p:spPr>
      </p:pic>
      <p:sp>
        <p:nvSpPr>
          <p:cNvPr id="581" name="Google Shape;581;p86"/>
          <p:cNvSpPr/>
          <p:nvPr/>
        </p:nvSpPr>
        <p:spPr>
          <a:xfrm>
            <a:off x="4572000" y="96050"/>
            <a:ext cx="4498500" cy="4780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chemeClr val="lt1"/>
                </a:solidFill>
              </a:rPr>
              <a:t>A</a:t>
            </a:r>
            <a:r>
              <a:rPr lang="en-GB" sz="3100" b="1">
                <a:solidFill>
                  <a:schemeClr val="lt1"/>
                </a:solidFill>
              </a:rPr>
              <a:t> </a:t>
            </a:r>
            <a:r>
              <a:rPr lang="en-GB" sz="6100" b="1">
                <a:solidFill>
                  <a:schemeClr val="lt1"/>
                </a:solidFill>
              </a:rPr>
              <a:t>diode </a:t>
            </a:r>
            <a:endParaRPr sz="6100" b="1">
              <a:solidFill>
                <a:schemeClr val="lt1"/>
              </a:solidFill>
            </a:endParaRPr>
          </a:p>
          <a:p>
            <a:pPr marL="0" lvl="0" indent="0" algn="ctr" rtl="0">
              <a:spcBef>
                <a:spcPts val="0"/>
              </a:spcBef>
              <a:spcAft>
                <a:spcPts val="0"/>
              </a:spcAft>
              <a:buNone/>
            </a:pPr>
            <a:r>
              <a:rPr lang="en-GB" sz="2300" b="1">
                <a:solidFill>
                  <a:schemeClr val="lt1"/>
                </a:solidFill>
              </a:rPr>
              <a:t>is a semiconductor which acts as a one-way passage for current. It allows current to flow easily in one direction, but severely restricts current from flowing in the opposite</a:t>
            </a:r>
            <a:endParaRPr sz="2300" b="1">
              <a:solidFill>
                <a:schemeClr val="lt1"/>
              </a:solidFill>
            </a:endParaRPr>
          </a:p>
          <a:p>
            <a:pPr marL="0" lvl="0" indent="0" algn="ctr" rtl="0">
              <a:spcBef>
                <a:spcPts val="0"/>
              </a:spcBef>
              <a:spcAft>
                <a:spcPts val="0"/>
              </a:spcAft>
              <a:buClr>
                <a:schemeClr val="dk1"/>
              </a:buClr>
              <a:buSzPts val="1100"/>
              <a:buFont typeface="Arial"/>
              <a:buNone/>
            </a:pPr>
            <a:r>
              <a:rPr lang="en-GB" sz="2300" b="1">
                <a:solidFill>
                  <a:schemeClr val="lt1"/>
                </a:solidFill>
              </a:rPr>
              <a:t> direction.</a:t>
            </a:r>
            <a:endParaRPr sz="2300" b="1">
              <a:solidFill>
                <a:schemeClr val="lt1"/>
              </a:solidFill>
            </a:endParaRPr>
          </a:p>
          <a:p>
            <a:pPr marL="0" lvl="0" indent="0" algn="ctr" rtl="0">
              <a:spcBef>
                <a:spcPts val="0"/>
              </a:spcBef>
              <a:spcAft>
                <a:spcPts val="0"/>
              </a:spcAft>
              <a:buClr>
                <a:schemeClr val="dk1"/>
              </a:buClr>
              <a:buSzPts val="1100"/>
              <a:buFont typeface="Arial"/>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5"/>
        <p:cNvGrpSpPr/>
        <p:nvPr/>
      </p:nvGrpSpPr>
      <p:grpSpPr>
        <a:xfrm>
          <a:off x="0" y="0"/>
          <a:ext cx="0" cy="0"/>
          <a:chOff x="0" y="0"/>
          <a:chExt cx="0" cy="0"/>
        </a:xfrm>
      </p:grpSpPr>
      <p:sp>
        <p:nvSpPr>
          <p:cNvPr id="586" name="Google Shape;586;p87"/>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587" name="Google Shape;587;p87"/>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Eleven</a:t>
            </a:r>
            <a:endParaRPr sz="7500" b="1">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91"/>
        <p:cNvGrpSpPr/>
        <p:nvPr/>
      </p:nvGrpSpPr>
      <p:grpSpPr>
        <a:xfrm>
          <a:off x="0" y="0"/>
          <a:ext cx="0" cy="0"/>
          <a:chOff x="0" y="0"/>
          <a:chExt cx="0" cy="0"/>
        </a:xfrm>
      </p:grpSpPr>
      <p:pic>
        <p:nvPicPr>
          <p:cNvPr id="592" name="Google Shape;592;p88"/>
          <p:cNvPicPr preferRelativeResize="0"/>
          <p:nvPr/>
        </p:nvPicPr>
        <p:blipFill>
          <a:blip r:embed="rId3">
            <a:alphaModFix/>
          </a:blip>
          <a:stretch>
            <a:fillRect/>
          </a:stretch>
        </p:blipFill>
        <p:spPr>
          <a:xfrm>
            <a:off x="230925" y="170750"/>
            <a:ext cx="8682151" cy="4695300"/>
          </a:xfrm>
          <a:prstGeom prst="rect">
            <a:avLst/>
          </a:prstGeom>
          <a:noFill/>
          <a:ln>
            <a:noFill/>
          </a:ln>
        </p:spPr>
      </p:pic>
      <p:sp>
        <p:nvSpPr>
          <p:cNvPr id="593" name="Google Shape;593;p88"/>
          <p:cNvSpPr/>
          <p:nvPr/>
        </p:nvSpPr>
        <p:spPr>
          <a:xfrm>
            <a:off x="96150" y="0"/>
            <a:ext cx="5314200" cy="48660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4" name="Google Shape;594;p88"/>
          <p:cNvSpPr txBox="1"/>
          <p:nvPr/>
        </p:nvSpPr>
        <p:spPr>
          <a:xfrm>
            <a:off x="851250" y="170750"/>
            <a:ext cx="3804000" cy="43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chemeClr val="lt1"/>
                </a:solidFill>
              </a:rPr>
              <a:t>Name the device </a:t>
            </a:r>
            <a:endParaRPr sz="2200" b="1">
              <a:solidFill>
                <a:schemeClr val="lt1"/>
              </a:solidFill>
            </a:endParaRPr>
          </a:p>
          <a:p>
            <a:pPr marL="0" lvl="0" indent="0" algn="ctr" rtl="0">
              <a:spcBef>
                <a:spcPts val="0"/>
              </a:spcBef>
              <a:spcAft>
                <a:spcPts val="0"/>
              </a:spcAft>
              <a:buClr>
                <a:schemeClr val="dk1"/>
              </a:buClr>
              <a:buSzPts val="1100"/>
              <a:buFont typeface="Arial"/>
              <a:buNone/>
            </a:pPr>
            <a:r>
              <a:rPr lang="en-GB" sz="2200" b="1">
                <a:solidFill>
                  <a:schemeClr val="lt1"/>
                </a:solidFill>
              </a:rPr>
              <a:t>which fires two small darts with thin wires, up to a distance of twelve feet? The darts penetrate clothing and, once they make contact with the target, the wires deliver an electric shock, which disrupts the target's nervous system, resulting in temporary incapacitation.</a:t>
            </a:r>
            <a:endParaRPr sz="2200" b="1">
              <a:solidFill>
                <a:schemeClr val="lt1"/>
              </a:solidFill>
            </a:endParaRPr>
          </a:p>
          <a:p>
            <a:pPr marL="0" lvl="0" indent="0" algn="ctr" rtl="0">
              <a:spcBef>
                <a:spcPts val="0"/>
              </a:spcBef>
              <a:spcAft>
                <a:spcPts val="0"/>
              </a:spcAft>
              <a:buClr>
                <a:schemeClr val="dk1"/>
              </a:buClr>
              <a:buSzPts val="1100"/>
              <a:buFont typeface="Arial"/>
              <a:buNone/>
            </a:pPr>
            <a:endParaRPr sz="1800">
              <a:solidFill>
                <a:schemeClr val="lt1"/>
              </a:solidFill>
            </a:endParaRPr>
          </a:p>
          <a:p>
            <a:pPr marL="0" lvl="0" indent="0" algn="ctr" rtl="0">
              <a:spcBef>
                <a:spcPts val="0"/>
              </a:spcBef>
              <a:spcAft>
                <a:spcPts val="0"/>
              </a:spcAft>
              <a:buNone/>
            </a:pPr>
            <a:endParaRPr sz="1800">
              <a:solidFill>
                <a:schemeClr val="lt1"/>
              </a:solidFill>
            </a:endParaRPr>
          </a:p>
          <a:p>
            <a:pPr marL="0" lvl="0" indent="0" algn="ctr" rtl="0">
              <a:spcBef>
                <a:spcPts val="0"/>
              </a:spcBef>
              <a:spcAft>
                <a:spcPts val="0"/>
              </a:spcAft>
              <a:buNone/>
            </a:pPr>
            <a:endParaRPr sz="1800">
              <a:solidFill>
                <a:schemeClr val="l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598"/>
        <p:cNvGrpSpPr/>
        <p:nvPr/>
      </p:nvGrpSpPr>
      <p:grpSpPr>
        <a:xfrm>
          <a:off x="0" y="0"/>
          <a:ext cx="0" cy="0"/>
          <a:chOff x="0" y="0"/>
          <a:chExt cx="0" cy="0"/>
        </a:xfrm>
      </p:grpSpPr>
      <p:sp>
        <p:nvSpPr>
          <p:cNvPr id="599" name="Google Shape;599;p89"/>
          <p:cNvSpPr/>
          <p:nvPr/>
        </p:nvSpPr>
        <p:spPr>
          <a:xfrm>
            <a:off x="0" y="490900"/>
            <a:ext cx="5570400" cy="3777600"/>
          </a:xfrm>
          <a:prstGeom prst="ellipse">
            <a:avLst/>
          </a:prstGeom>
          <a:solidFill>
            <a:schemeClr val="lt1"/>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0" name="Google Shape;600;p89"/>
          <p:cNvPicPr preferRelativeResize="0"/>
          <p:nvPr/>
        </p:nvPicPr>
        <p:blipFill rotWithShape="1">
          <a:blip r:embed="rId3">
            <a:alphaModFix/>
          </a:blip>
          <a:srcRect l="1864" b="3744"/>
          <a:stretch/>
        </p:blipFill>
        <p:spPr>
          <a:xfrm rot="-770296">
            <a:off x="708796" y="868977"/>
            <a:ext cx="4337234" cy="2531397"/>
          </a:xfrm>
          <a:prstGeom prst="rect">
            <a:avLst/>
          </a:prstGeom>
          <a:noFill/>
          <a:ln>
            <a:noFill/>
          </a:ln>
        </p:spPr>
      </p:pic>
      <p:sp>
        <p:nvSpPr>
          <p:cNvPr id="601" name="Google Shape;601;p89"/>
          <p:cNvSpPr/>
          <p:nvPr/>
        </p:nvSpPr>
        <p:spPr>
          <a:xfrm rot="1933084">
            <a:off x="2003263" y="1472753"/>
            <a:ext cx="2098874" cy="3027849"/>
          </a:xfrm>
          <a:prstGeom prst="triangle">
            <a:avLst>
              <a:gd name="adj" fmla="val 50679"/>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2" name="Google Shape;602;p89"/>
          <p:cNvSpPr/>
          <p:nvPr/>
        </p:nvSpPr>
        <p:spPr>
          <a:xfrm>
            <a:off x="5245750" y="22150"/>
            <a:ext cx="3898200" cy="514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3" name="Google Shape;603;p89"/>
          <p:cNvSpPr txBox="1"/>
          <p:nvPr/>
        </p:nvSpPr>
        <p:spPr>
          <a:xfrm>
            <a:off x="5698425" y="178750"/>
            <a:ext cx="3109800" cy="492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700" b="1">
                <a:solidFill>
                  <a:schemeClr val="lt1"/>
                </a:solidFill>
              </a:rPr>
              <a:t>TASER</a:t>
            </a:r>
            <a:endParaRPr sz="2700" b="1">
              <a:solidFill>
                <a:schemeClr val="lt1"/>
              </a:solidFill>
            </a:endParaRPr>
          </a:p>
          <a:p>
            <a:pPr marL="0" lvl="0" indent="0" algn="ctr" rtl="0">
              <a:spcBef>
                <a:spcPts val="0"/>
              </a:spcBef>
              <a:spcAft>
                <a:spcPts val="0"/>
              </a:spcAft>
              <a:buNone/>
            </a:pPr>
            <a:r>
              <a:rPr lang="en-GB" sz="2600" b="1">
                <a:solidFill>
                  <a:schemeClr val="lt1"/>
                </a:solidFill>
              </a:rPr>
              <a:t> is a conducted energy device (CED) used to incapacitate people, allowing them to be approached and handled in a less-lethal manner</a:t>
            </a:r>
            <a:r>
              <a:rPr lang="en-GB" sz="2700" b="1">
                <a:solidFill>
                  <a:schemeClr val="lt1"/>
                </a:solidFill>
              </a:rPr>
              <a:t>.</a:t>
            </a:r>
            <a:r>
              <a:rPr lang="en-GB" sz="2600" b="1">
                <a:solidFill>
                  <a:schemeClr val="dk2"/>
                </a:solidFill>
              </a:rPr>
              <a:t> </a:t>
            </a:r>
            <a:endParaRPr sz="4700" b="1">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7"/>
        <p:cNvGrpSpPr/>
        <p:nvPr/>
      </p:nvGrpSpPr>
      <p:grpSpPr>
        <a:xfrm>
          <a:off x="0" y="0"/>
          <a:ext cx="0" cy="0"/>
          <a:chOff x="0" y="0"/>
          <a:chExt cx="0" cy="0"/>
        </a:xfrm>
      </p:grpSpPr>
      <p:sp>
        <p:nvSpPr>
          <p:cNvPr id="608" name="Google Shape;608;p90"/>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609" name="Google Shape;609;p90"/>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Twelve</a:t>
            </a:r>
            <a:endParaRPr sz="7500" b="1">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13"/>
        <p:cNvGrpSpPr/>
        <p:nvPr/>
      </p:nvGrpSpPr>
      <p:grpSpPr>
        <a:xfrm>
          <a:off x="0" y="0"/>
          <a:ext cx="0" cy="0"/>
          <a:chOff x="0" y="0"/>
          <a:chExt cx="0" cy="0"/>
        </a:xfrm>
      </p:grpSpPr>
      <p:pic>
        <p:nvPicPr>
          <p:cNvPr id="614" name="Google Shape;614;p91"/>
          <p:cNvPicPr preferRelativeResize="0"/>
          <p:nvPr/>
        </p:nvPicPr>
        <p:blipFill rotWithShape="1">
          <a:blip r:embed="rId3">
            <a:alphaModFix/>
          </a:blip>
          <a:srcRect b="5249"/>
          <a:stretch/>
        </p:blipFill>
        <p:spPr>
          <a:xfrm>
            <a:off x="4176175" y="234750"/>
            <a:ext cx="4707700" cy="4460550"/>
          </a:xfrm>
          <a:prstGeom prst="rect">
            <a:avLst/>
          </a:prstGeom>
          <a:noFill/>
          <a:ln>
            <a:noFill/>
          </a:ln>
        </p:spPr>
      </p:pic>
      <p:sp>
        <p:nvSpPr>
          <p:cNvPr id="615" name="Google Shape;615;p91"/>
          <p:cNvSpPr/>
          <p:nvPr/>
        </p:nvSpPr>
        <p:spPr>
          <a:xfrm>
            <a:off x="85375" y="96050"/>
            <a:ext cx="4428300" cy="45993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6" name="Google Shape;616;p91"/>
          <p:cNvSpPr txBox="1"/>
          <p:nvPr/>
        </p:nvSpPr>
        <p:spPr>
          <a:xfrm>
            <a:off x="323875" y="594825"/>
            <a:ext cx="3852300" cy="374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b="1">
                <a:solidFill>
                  <a:schemeClr val="lt1"/>
                </a:solidFill>
              </a:rPr>
              <a:t>What’s inside</a:t>
            </a:r>
            <a:endParaRPr sz="3300" b="1">
              <a:solidFill>
                <a:schemeClr val="lt1"/>
              </a:solidFill>
            </a:endParaRPr>
          </a:p>
          <a:p>
            <a:pPr marL="0" lvl="0" indent="0" algn="ctr" rtl="0">
              <a:spcBef>
                <a:spcPts val="0"/>
              </a:spcBef>
              <a:spcAft>
                <a:spcPts val="0"/>
              </a:spcAft>
              <a:buNone/>
            </a:pPr>
            <a:r>
              <a:rPr lang="en-GB" sz="3300" b="1">
                <a:solidFill>
                  <a:schemeClr val="lt1"/>
                </a:solidFill>
              </a:rPr>
              <a:t> a piezoelectric energy harvester which yields electricity when mechanically stressed?</a:t>
            </a:r>
            <a:endParaRPr sz="3600"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5"/>
        <p:cNvGrpSpPr/>
        <p:nvPr/>
      </p:nvGrpSpPr>
      <p:grpSpPr>
        <a:xfrm>
          <a:off x="0" y="0"/>
          <a:ext cx="0" cy="0"/>
          <a:chOff x="0" y="0"/>
          <a:chExt cx="0" cy="0"/>
        </a:xfrm>
      </p:grpSpPr>
      <p:sp>
        <p:nvSpPr>
          <p:cNvPr id="106" name="Google Shape;106;p20"/>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107" name="Google Shape;107;p20"/>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Four</a:t>
            </a:r>
            <a:endParaRPr sz="7500" b="1">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20"/>
        <p:cNvGrpSpPr/>
        <p:nvPr/>
      </p:nvGrpSpPr>
      <p:grpSpPr>
        <a:xfrm>
          <a:off x="0" y="0"/>
          <a:ext cx="0" cy="0"/>
          <a:chOff x="0" y="0"/>
          <a:chExt cx="0" cy="0"/>
        </a:xfrm>
      </p:grpSpPr>
      <p:pic>
        <p:nvPicPr>
          <p:cNvPr id="621" name="Google Shape;621;p92"/>
          <p:cNvPicPr preferRelativeResize="0"/>
          <p:nvPr/>
        </p:nvPicPr>
        <p:blipFill>
          <a:blip r:embed="rId3">
            <a:alphaModFix/>
          </a:blip>
          <a:stretch>
            <a:fillRect/>
          </a:stretch>
        </p:blipFill>
        <p:spPr>
          <a:xfrm flipH="1">
            <a:off x="894013" y="74450"/>
            <a:ext cx="7355975" cy="4887650"/>
          </a:xfrm>
          <a:prstGeom prst="rect">
            <a:avLst/>
          </a:prstGeom>
          <a:noFill/>
          <a:ln>
            <a:noFill/>
          </a:ln>
        </p:spPr>
      </p:pic>
      <p:sp>
        <p:nvSpPr>
          <p:cNvPr id="622" name="Google Shape;622;p92"/>
          <p:cNvSpPr/>
          <p:nvPr/>
        </p:nvSpPr>
        <p:spPr>
          <a:xfrm>
            <a:off x="245425" y="192075"/>
            <a:ext cx="4727400" cy="3158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23" name="Google Shape;623;p92"/>
          <p:cNvPicPr preferRelativeResize="0"/>
          <p:nvPr/>
        </p:nvPicPr>
        <p:blipFill>
          <a:blip r:embed="rId4">
            <a:alphaModFix/>
          </a:blip>
          <a:stretch>
            <a:fillRect/>
          </a:stretch>
        </p:blipFill>
        <p:spPr>
          <a:xfrm>
            <a:off x="952700" y="657738"/>
            <a:ext cx="3173175" cy="2237925"/>
          </a:xfrm>
          <a:prstGeom prst="rect">
            <a:avLst/>
          </a:prstGeom>
          <a:noFill/>
          <a:ln>
            <a:noFill/>
          </a:ln>
        </p:spPr>
      </p:pic>
      <p:sp>
        <p:nvSpPr>
          <p:cNvPr id="624" name="Google Shape;624;p92"/>
          <p:cNvSpPr/>
          <p:nvPr/>
        </p:nvSpPr>
        <p:spPr>
          <a:xfrm>
            <a:off x="416175" y="2895675"/>
            <a:ext cx="8163600" cy="2173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625" name="Google Shape;625;p92"/>
          <p:cNvSpPr txBox="1"/>
          <p:nvPr/>
        </p:nvSpPr>
        <p:spPr>
          <a:xfrm>
            <a:off x="1498650" y="3296125"/>
            <a:ext cx="61467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chemeClr val="lt1"/>
                </a:solidFill>
              </a:rPr>
              <a:t>    Some natural crystals, such as quartz, lithium sulfate, tourmaline, and Rochelle salt possess piezoelectric qualities and will yield a small charge when mechanically stressed.</a:t>
            </a:r>
            <a:endParaRPr sz="2200" b="1">
              <a:solidFill>
                <a:schemeClr val="lt1"/>
              </a:solidFill>
            </a:endParaRPr>
          </a:p>
        </p:txBody>
      </p:sp>
      <p:sp>
        <p:nvSpPr>
          <p:cNvPr id="626" name="Google Shape;626;p92"/>
          <p:cNvSpPr txBox="1"/>
          <p:nvPr/>
        </p:nvSpPr>
        <p:spPr>
          <a:xfrm>
            <a:off x="3585525" y="2838550"/>
            <a:ext cx="5879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b="1">
                <a:solidFill>
                  <a:schemeClr val="lt1"/>
                </a:solidFill>
              </a:rPr>
              <a:t>Crystals</a:t>
            </a:r>
            <a:endParaRPr sz="2500" b="1">
              <a:solidFill>
                <a:schemeClr val="lt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0"/>
        <p:cNvGrpSpPr/>
        <p:nvPr/>
      </p:nvGrpSpPr>
      <p:grpSpPr>
        <a:xfrm>
          <a:off x="0" y="0"/>
          <a:ext cx="0" cy="0"/>
          <a:chOff x="0" y="0"/>
          <a:chExt cx="0" cy="0"/>
        </a:xfrm>
      </p:grpSpPr>
      <p:sp>
        <p:nvSpPr>
          <p:cNvPr id="631" name="Google Shape;631;p93"/>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632" name="Google Shape;632;p93"/>
          <p:cNvSpPr txBox="1"/>
          <p:nvPr/>
        </p:nvSpPr>
        <p:spPr>
          <a:xfrm>
            <a:off x="2123550" y="928400"/>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Thirteen </a:t>
            </a:r>
            <a:endParaRPr sz="7500" b="1">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36"/>
        <p:cNvGrpSpPr/>
        <p:nvPr/>
      </p:nvGrpSpPr>
      <p:grpSpPr>
        <a:xfrm>
          <a:off x="0" y="0"/>
          <a:ext cx="0" cy="0"/>
          <a:chOff x="0" y="0"/>
          <a:chExt cx="0" cy="0"/>
        </a:xfrm>
      </p:grpSpPr>
      <p:sp>
        <p:nvSpPr>
          <p:cNvPr id="637" name="Google Shape;637;p94"/>
          <p:cNvSpPr/>
          <p:nvPr/>
        </p:nvSpPr>
        <p:spPr>
          <a:xfrm>
            <a:off x="544225" y="213425"/>
            <a:ext cx="4641900" cy="45993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8" name="Google Shape;638;p94"/>
          <p:cNvSpPr/>
          <p:nvPr/>
        </p:nvSpPr>
        <p:spPr>
          <a:xfrm>
            <a:off x="5557850" y="298813"/>
            <a:ext cx="3201300" cy="4417800"/>
          </a:xfrm>
          <a:prstGeom prst="roundRect">
            <a:avLst>
              <a:gd name="adj" fmla="val 16667"/>
            </a:avLst>
          </a:prstGeom>
          <a:solidFill>
            <a:srgbClr val="DC9D4C">
              <a:alpha val="68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39" name="Google Shape;639;p94"/>
          <p:cNvPicPr preferRelativeResize="0"/>
          <p:nvPr/>
        </p:nvPicPr>
        <p:blipFill>
          <a:blip r:embed="rId3">
            <a:alphaModFix/>
          </a:blip>
          <a:stretch>
            <a:fillRect/>
          </a:stretch>
        </p:blipFill>
        <p:spPr>
          <a:xfrm>
            <a:off x="5693637" y="430288"/>
            <a:ext cx="2929725" cy="4154875"/>
          </a:xfrm>
          <a:prstGeom prst="rect">
            <a:avLst/>
          </a:prstGeom>
          <a:noFill/>
          <a:ln>
            <a:noFill/>
          </a:ln>
        </p:spPr>
      </p:pic>
      <p:sp>
        <p:nvSpPr>
          <p:cNvPr id="640" name="Google Shape;640;p94"/>
          <p:cNvSpPr txBox="1"/>
          <p:nvPr/>
        </p:nvSpPr>
        <p:spPr>
          <a:xfrm>
            <a:off x="971050" y="383075"/>
            <a:ext cx="3681600" cy="420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chemeClr val="lt1"/>
                </a:solidFill>
              </a:rPr>
              <a:t>  What do we </a:t>
            </a:r>
            <a:endParaRPr sz="2900" b="1">
              <a:solidFill>
                <a:schemeClr val="lt1"/>
              </a:solidFill>
            </a:endParaRPr>
          </a:p>
          <a:p>
            <a:pPr marL="0" lvl="0" indent="0" algn="ctr" rtl="0">
              <a:spcBef>
                <a:spcPts val="0"/>
              </a:spcBef>
              <a:spcAft>
                <a:spcPts val="0"/>
              </a:spcAft>
              <a:buNone/>
            </a:pPr>
            <a:r>
              <a:rPr lang="en-GB" sz="2900" b="1">
                <a:solidFill>
                  <a:schemeClr val="lt1"/>
                </a:solidFill>
              </a:rPr>
              <a:t>call the fast-acting circuit breaker designed to shut off electric power in the event of a ‘short’ within as little as 1 / 40 of</a:t>
            </a:r>
            <a:endParaRPr sz="2900" b="1">
              <a:solidFill>
                <a:schemeClr val="lt1"/>
              </a:solidFill>
            </a:endParaRPr>
          </a:p>
          <a:p>
            <a:pPr marL="0" lvl="0" indent="0" algn="ctr" rtl="0">
              <a:spcBef>
                <a:spcPts val="0"/>
              </a:spcBef>
              <a:spcAft>
                <a:spcPts val="0"/>
              </a:spcAft>
              <a:buNone/>
            </a:pPr>
            <a:r>
              <a:rPr lang="en-GB" sz="2900" b="1">
                <a:solidFill>
                  <a:schemeClr val="lt1"/>
                </a:solidFill>
              </a:rPr>
              <a:t> a second?</a:t>
            </a:r>
            <a:endParaRPr sz="2900" b="1">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44"/>
        <p:cNvGrpSpPr/>
        <p:nvPr/>
      </p:nvGrpSpPr>
      <p:grpSpPr>
        <a:xfrm>
          <a:off x="0" y="0"/>
          <a:ext cx="0" cy="0"/>
          <a:chOff x="0" y="0"/>
          <a:chExt cx="0" cy="0"/>
        </a:xfrm>
      </p:grpSpPr>
      <p:pic>
        <p:nvPicPr>
          <p:cNvPr id="645" name="Google Shape;645;p95"/>
          <p:cNvPicPr preferRelativeResize="0"/>
          <p:nvPr/>
        </p:nvPicPr>
        <p:blipFill>
          <a:blip r:embed="rId3">
            <a:alphaModFix/>
          </a:blip>
          <a:stretch>
            <a:fillRect/>
          </a:stretch>
        </p:blipFill>
        <p:spPr>
          <a:xfrm>
            <a:off x="301775" y="194650"/>
            <a:ext cx="5117355" cy="4810325"/>
          </a:xfrm>
          <a:prstGeom prst="rect">
            <a:avLst/>
          </a:prstGeom>
          <a:noFill/>
          <a:ln>
            <a:noFill/>
          </a:ln>
        </p:spPr>
      </p:pic>
      <p:sp>
        <p:nvSpPr>
          <p:cNvPr id="646" name="Google Shape;646;p95"/>
          <p:cNvSpPr/>
          <p:nvPr/>
        </p:nvSpPr>
        <p:spPr>
          <a:xfrm>
            <a:off x="4930075" y="0"/>
            <a:ext cx="4213800" cy="50901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7" name="Google Shape;647;p95"/>
          <p:cNvSpPr txBox="1"/>
          <p:nvPr/>
        </p:nvSpPr>
        <p:spPr>
          <a:xfrm>
            <a:off x="5570275" y="194650"/>
            <a:ext cx="2902500" cy="404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chemeClr val="lt1"/>
                </a:solidFill>
              </a:rPr>
              <a:t>A ground fault circuit interrupter, called a GFCI or GFI, is an inexpensive electrical device which can either be installed in your electrical system or built into a power cord to protect you from severe electrical </a:t>
            </a:r>
            <a:endParaRPr sz="2200" b="1">
              <a:solidFill>
                <a:schemeClr val="lt1"/>
              </a:solidFill>
            </a:endParaRPr>
          </a:p>
          <a:p>
            <a:pPr marL="0" lvl="0" indent="0" algn="ctr" rtl="0">
              <a:spcBef>
                <a:spcPts val="0"/>
              </a:spcBef>
              <a:spcAft>
                <a:spcPts val="0"/>
              </a:spcAft>
              <a:buNone/>
            </a:pPr>
            <a:r>
              <a:rPr lang="en-GB" sz="2200" b="1">
                <a:solidFill>
                  <a:schemeClr val="lt1"/>
                </a:solidFill>
              </a:rPr>
              <a:t>shocks.</a:t>
            </a:r>
            <a:endParaRPr sz="2200" b="1">
              <a:solidFill>
                <a:schemeClr val="lt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51"/>
        <p:cNvGrpSpPr/>
        <p:nvPr/>
      </p:nvGrpSpPr>
      <p:grpSpPr>
        <a:xfrm>
          <a:off x="0" y="0"/>
          <a:ext cx="0" cy="0"/>
          <a:chOff x="0" y="0"/>
          <a:chExt cx="0" cy="0"/>
        </a:xfrm>
      </p:grpSpPr>
      <p:sp>
        <p:nvSpPr>
          <p:cNvPr id="652" name="Google Shape;652;p96"/>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653" name="Google Shape;653;p96"/>
          <p:cNvSpPr txBox="1"/>
          <p:nvPr/>
        </p:nvSpPr>
        <p:spPr>
          <a:xfrm>
            <a:off x="2134225" y="883475"/>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Fourteen </a:t>
            </a:r>
            <a:endParaRPr sz="7500" b="1">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57"/>
        <p:cNvGrpSpPr/>
        <p:nvPr/>
      </p:nvGrpSpPr>
      <p:grpSpPr>
        <a:xfrm>
          <a:off x="0" y="0"/>
          <a:ext cx="0" cy="0"/>
          <a:chOff x="0" y="0"/>
          <a:chExt cx="0" cy="0"/>
        </a:xfrm>
      </p:grpSpPr>
      <p:pic>
        <p:nvPicPr>
          <p:cNvPr id="658" name="Google Shape;658;p97"/>
          <p:cNvPicPr preferRelativeResize="0"/>
          <p:nvPr/>
        </p:nvPicPr>
        <p:blipFill>
          <a:blip r:embed="rId3">
            <a:alphaModFix/>
          </a:blip>
          <a:stretch>
            <a:fillRect/>
          </a:stretch>
        </p:blipFill>
        <p:spPr>
          <a:xfrm>
            <a:off x="152400" y="179875"/>
            <a:ext cx="5044450" cy="4783750"/>
          </a:xfrm>
          <a:prstGeom prst="rect">
            <a:avLst/>
          </a:prstGeom>
          <a:noFill/>
          <a:ln>
            <a:noFill/>
          </a:ln>
        </p:spPr>
      </p:pic>
      <p:pic>
        <p:nvPicPr>
          <p:cNvPr id="659" name="Google Shape;659;p97"/>
          <p:cNvPicPr preferRelativeResize="0"/>
          <p:nvPr/>
        </p:nvPicPr>
        <p:blipFill>
          <a:blip r:embed="rId4">
            <a:alphaModFix/>
          </a:blip>
          <a:stretch>
            <a:fillRect/>
          </a:stretch>
        </p:blipFill>
        <p:spPr>
          <a:xfrm>
            <a:off x="484950" y="295587"/>
            <a:ext cx="4087050" cy="4552325"/>
          </a:xfrm>
          <a:prstGeom prst="rect">
            <a:avLst/>
          </a:prstGeom>
          <a:noFill/>
          <a:ln>
            <a:noFill/>
          </a:ln>
        </p:spPr>
      </p:pic>
      <p:sp>
        <p:nvSpPr>
          <p:cNvPr id="660" name="Google Shape;660;p97"/>
          <p:cNvSpPr/>
          <p:nvPr/>
        </p:nvSpPr>
        <p:spPr>
          <a:xfrm>
            <a:off x="907025" y="864375"/>
            <a:ext cx="501600" cy="480300"/>
          </a:xfrm>
          <a:prstGeom prst="ellipse">
            <a:avLst/>
          </a:prstGeom>
          <a:solidFill>
            <a:srgbClr val="274E13"/>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1" name="Google Shape;661;p97"/>
          <p:cNvSpPr txBox="1"/>
          <p:nvPr/>
        </p:nvSpPr>
        <p:spPr>
          <a:xfrm>
            <a:off x="907025" y="73495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a:solidFill>
                  <a:schemeClr val="lt1"/>
                </a:solidFill>
              </a:rPr>
              <a:t>?</a:t>
            </a:r>
            <a:endParaRPr sz="1700"/>
          </a:p>
        </p:txBody>
      </p:sp>
      <p:sp>
        <p:nvSpPr>
          <p:cNvPr id="662" name="Google Shape;662;p97"/>
          <p:cNvSpPr/>
          <p:nvPr/>
        </p:nvSpPr>
        <p:spPr>
          <a:xfrm>
            <a:off x="4855375" y="229488"/>
            <a:ext cx="4001700" cy="4684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3" name="Google Shape;663;p97"/>
          <p:cNvSpPr txBox="1"/>
          <p:nvPr/>
        </p:nvSpPr>
        <p:spPr>
          <a:xfrm>
            <a:off x="5356225" y="539988"/>
            <a:ext cx="30000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200" b="1">
                <a:solidFill>
                  <a:schemeClr val="lt1"/>
                </a:solidFill>
              </a:rPr>
              <a:t> What is the world’s most electrically conductive metal?</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67"/>
        <p:cNvGrpSpPr/>
        <p:nvPr/>
      </p:nvGrpSpPr>
      <p:grpSpPr>
        <a:xfrm>
          <a:off x="0" y="0"/>
          <a:ext cx="0" cy="0"/>
          <a:chOff x="0" y="0"/>
          <a:chExt cx="0" cy="0"/>
        </a:xfrm>
      </p:grpSpPr>
      <p:pic>
        <p:nvPicPr>
          <p:cNvPr id="668" name="Google Shape;668;p98"/>
          <p:cNvPicPr preferRelativeResize="0"/>
          <p:nvPr/>
        </p:nvPicPr>
        <p:blipFill>
          <a:blip r:embed="rId3">
            <a:alphaModFix/>
          </a:blip>
          <a:stretch>
            <a:fillRect/>
          </a:stretch>
        </p:blipFill>
        <p:spPr>
          <a:xfrm>
            <a:off x="163075" y="170750"/>
            <a:ext cx="7138999" cy="4759325"/>
          </a:xfrm>
          <a:prstGeom prst="rect">
            <a:avLst/>
          </a:prstGeom>
          <a:noFill/>
          <a:ln>
            <a:noFill/>
          </a:ln>
        </p:spPr>
      </p:pic>
      <p:sp>
        <p:nvSpPr>
          <p:cNvPr id="669" name="Google Shape;669;p98"/>
          <p:cNvSpPr/>
          <p:nvPr/>
        </p:nvSpPr>
        <p:spPr>
          <a:xfrm>
            <a:off x="4983425" y="106700"/>
            <a:ext cx="4236600" cy="48234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0" name="Google Shape;670;p98"/>
          <p:cNvSpPr txBox="1"/>
          <p:nvPr/>
        </p:nvSpPr>
        <p:spPr>
          <a:xfrm>
            <a:off x="5826450" y="885700"/>
            <a:ext cx="3340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671" name="Google Shape;671;p98"/>
          <p:cNvSpPr txBox="1"/>
          <p:nvPr/>
        </p:nvSpPr>
        <p:spPr>
          <a:xfrm>
            <a:off x="5687725" y="1077775"/>
            <a:ext cx="21300" cy="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72" name="Google Shape;672;p98"/>
          <p:cNvSpPr txBox="1"/>
          <p:nvPr/>
        </p:nvSpPr>
        <p:spPr>
          <a:xfrm>
            <a:off x="5410275" y="245425"/>
            <a:ext cx="3460200" cy="40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300" b="1">
                <a:solidFill>
                  <a:schemeClr val="lt1"/>
                </a:solidFill>
              </a:rPr>
              <a:t> </a:t>
            </a:r>
            <a:r>
              <a:rPr lang="en-GB" sz="3700" b="1">
                <a:solidFill>
                  <a:schemeClr val="lt1"/>
                </a:solidFill>
              </a:rPr>
              <a:t>Silver</a:t>
            </a:r>
            <a:r>
              <a:rPr lang="en-GB" sz="2200" b="1">
                <a:solidFill>
                  <a:schemeClr val="lt1"/>
                </a:solidFill>
              </a:rPr>
              <a:t> </a:t>
            </a:r>
            <a:endParaRPr sz="2200" b="1">
              <a:solidFill>
                <a:schemeClr val="lt1"/>
              </a:solidFill>
            </a:endParaRPr>
          </a:p>
          <a:p>
            <a:pPr marL="0" lvl="0" indent="0" algn="ctr" rtl="0">
              <a:spcBef>
                <a:spcPts val="0"/>
              </a:spcBef>
              <a:spcAft>
                <a:spcPts val="0"/>
              </a:spcAft>
              <a:buNone/>
            </a:pPr>
            <a:r>
              <a:rPr lang="en-GB" sz="2400" b="1">
                <a:solidFill>
                  <a:schemeClr val="lt1"/>
                </a:solidFill>
              </a:rPr>
              <a:t>is the best conductor because its electrons are easier to move than those of any other element, making it more suitable for the conduction of electricity and heat than any other element.</a:t>
            </a:r>
            <a:endParaRPr sz="2400" b="1">
              <a:solidFill>
                <a:schemeClr val="lt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76"/>
        <p:cNvGrpSpPr/>
        <p:nvPr/>
      </p:nvGrpSpPr>
      <p:grpSpPr>
        <a:xfrm>
          <a:off x="0" y="0"/>
          <a:ext cx="0" cy="0"/>
          <a:chOff x="0" y="0"/>
          <a:chExt cx="0" cy="0"/>
        </a:xfrm>
      </p:grpSpPr>
      <p:sp>
        <p:nvSpPr>
          <p:cNvPr id="677" name="Google Shape;677;p99"/>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678" name="Google Shape;678;p99"/>
          <p:cNvSpPr txBox="1"/>
          <p:nvPr/>
        </p:nvSpPr>
        <p:spPr>
          <a:xfrm>
            <a:off x="2134225" y="883475"/>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Fifteen </a:t>
            </a:r>
            <a:endParaRPr sz="7500" b="1">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82"/>
        <p:cNvGrpSpPr/>
        <p:nvPr/>
      </p:nvGrpSpPr>
      <p:grpSpPr>
        <a:xfrm>
          <a:off x="0" y="0"/>
          <a:ext cx="0" cy="0"/>
          <a:chOff x="0" y="0"/>
          <a:chExt cx="0" cy="0"/>
        </a:xfrm>
      </p:grpSpPr>
      <p:sp>
        <p:nvSpPr>
          <p:cNvPr id="683" name="Google Shape;683;p100"/>
          <p:cNvSpPr/>
          <p:nvPr/>
        </p:nvSpPr>
        <p:spPr>
          <a:xfrm>
            <a:off x="4399650" y="153275"/>
            <a:ext cx="3820500" cy="46206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4" name="Google Shape;684;p100"/>
          <p:cNvPicPr preferRelativeResize="0"/>
          <p:nvPr/>
        </p:nvPicPr>
        <p:blipFill>
          <a:blip r:embed="rId3">
            <a:alphaModFix/>
          </a:blip>
          <a:stretch>
            <a:fillRect/>
          </a:stretch>
        </p:blipFill>
        <p:spPr>
          <a:xfrm>
            <a:off x="4687700" y="437550"/>
            <a:ext cx="3742526" cy="4201425"/>
          </a:xfrm>
          <a:prstGeom prst="rect">
            <a:avLst/>
          </a:prstGeom>
          <a:noFill/>
          <a:ln>
            <a:noFill/>
          </a:ln>
        </p:spPr>
      </p:pic>
      <p:sp>
        <p:nvSpPr>
          <p:cNvPr id="685" name="Google Shape;685;p100"/>
          <p:cNvSpPr/>
          <p:nvPr/>
        </p:nvSpPr>
        <p:spPr>
          <a:xfrm>
            <a:off x="94800" y="217650"/>
            <a:ext cx="4477200" cy="4318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6" name="Google Shape;686;p100"/>
          <p:cNvSpPr txBox="1"/>
          <p:nvPr/>
        </p:nvSpPr>
        <p:spPr>
          <a:xfrm>
            <a:off x="405500" y="437550"/>
            <a:ext cx="36402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a:solidFill>
                  <a:schemeClr val="lt1"/>
                </a:solidFill>
              </a:rPr>
              <a:t>What</a:t>
            </a:r>
            <a:endParaRPr sz="4000" b="1">
              <a:solidFill>
                <a:schemeClr val="lt1"/>
              </a:solidFill>
            </a:endParaRPr>
          </a:p>
          <a:p>
            <a:pPr marL="0" lvl="0" indent="0" algn="ctr" rtl="0">
              <a:spcBef>
                <a:spcPts val="0"/>
              </a:spcBef>
              <a:spcAft>
                <a:spcPts val="0"/>
              </a:spcAft>
              <a:buNone/>
            </a:pPr>
            <a:r>
              <a:rPr lang="en-GB" sz="4000" b="1">
                <a:solidFill>
                  <a:schemeClr val="lt1"/>
                </a:solidFill>
              </a:rPr>
              <a:t>manner of energy is collected in a photovoltaic cell?</a:t>
            </a:r>
            <a:endParaRPr sz="4000" b="1">
              <a:solidFill>
                <a:schemeClr val="lt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90"/>
        <p:cNvGrpSpPr/>
        <p:nvPr/>
      </p:nvGrpSpPr>
      <p:grpSpPr>
        <a:xfrm>
          <a:off x="0" y="0"/>
          <a:ext cx="0" cy="0"/>
          <a:chOff x="0" y="0"/>
          <a:chExt cx="0" cy="0"/>
        </a:xfrm>
      </p:grpSpPr>
      <p:pic>
        <p:nvPicPr>
          <p:cNvPr id="691" name="Google Shape;691;p101"/>
          <p:cNvPicPr preferRelativeResize="0"/>
          <p:nvPr/>
        </p:nvPicPr>
        <p:blipFill>
          <a:blip r:embed="rId3">
            <a:alphaModFix/>
          </a:blip>
          <a:stretch>
            <a:fillRect/>
          </a:stretch>
        </p:blipFill>
        <p:spPr>
          <a:xfrm>
            <a:off x="152400" y="152400"/>
            <a:ext cx="8694000" cy="4838700"/>
          </a:xfrm>
          <a:prstGeom prst="rect">
            <a:avLst/>
          </a:prstGeom>
          <a:noFill/>
          <a:ln>
            <a:noFill/>
          </a:ln>
        </p:spPr>
      </p:pic>
      <p:sp>
        <p:nvSpPr>
          <p:cNvPr id="692" name="Google Shape;692;p101"/>
          <p:cNvSpPr/>
          <p:nvPr/>
        </p:nvSpPr>
        <p:spPr>
          <a:xfrm>
            <a:off x="4572000" y="256075"/>
            <a:ext cx="4274700" cy="43752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3" name="Google Shape;693;p101"/>
          <p:cNvSpPr txBox="1"/>
          <p:nvPr/>
        </p:nvSpPr>
        <p:spPr>
          <a:xfrm>
            <a:off x="4834050" y="373450"/>
            <a:ext cx="3745500" cy="232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500" b="1">
                <a:solidFill>
                  <a:schemeClr val="lt1"/>
                </a:solidFill>
              </a:rPr>
              <a:t>Solar</a:t>
            </a:r>
            <a:endParaRPr sz="2800" b="1">
              <a:solidFill>
                <a:schemeClr val="lt1"/>
              </a:solidFill>
            </a:endParaRPr>
          </a:p>
          <a:p>
            <a:pPr marL="0" lvl="0" indent="0" algn="ctr" rtl="0">
              <a:spcBef>
                <a:spcPts val="0"/>
              </a:spcBef>
              <a:spcAft>
                <a:spcPts val="0"/>
              </a:spcAft>
              <a:buNone/>
            </a:pPr>
            <a:r>
              <a:rPr lang="en-GB" sz="2800" b="1">
                <a:solidFill>
                  <a:schemeClr val="lt1"/>
                </a:solidFill>
              </a:rPr>
              <a:t>Photovoltaic (PV) cells are commonly called solar cells. They are devices which convert sunlight directly </a:t>
            </a:r>
            <a:endParaRPr sz="2800" b="1">
              <a:solidFill>
                <a:schemeClr val="lt1"/>
              </a:solidFill>
            </a:endParaRPr>
          </a:p>
          <a:p>
            <a:pPr marL="0" lvl="0" indent="0" algn="ctr" rtl="0">
              <a:spcBef>
                <a:spcPts val="0"/>
              </a:spcBef>
              <a:spcAft>
                <a:spcPts val="0"/>
              </a:spcAft>
              <a:buNone/>
            </a:pPr>
            <a:r>
              <a:rPr lang="en-GB" sz="2800" b="1">
                <a:solidFill>
                  <a:schemeClr val="lt1"/>
                </a:solidFill>
              </a:rPr>
              <a:t>into electricity.</a:t>
            </a:r>
            <a:endParaRPr sz="2800"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11"/>
        <p:cNvGrpSpPr/>
        <p:nvPr/>
      </p:nvGrpSpPr>
      <p:grpSpPr>
        <a:xfrm>
          <a:off x="0" y="0"/>
          <a:ext cx="0" cy="0"/>
          <a:chOff x="0" y="0"/>
          <a:chExt cx="0" cy="0"/>
        </a:xfrm>
      </p:grpSpPr>
      <p:sp>
        <p:nvSpPr>
          <p:cNvPr id="112" name="Google Shape;112;p21"/>
          <p:cNvSpPr/>
          <p:nvPr/>
        </p:nvSpPr>
        <p:spPr>
          <a:xfrm>
            <a:off x="160075" y="134650"/>
            <a:ext cx="5506200" cy="46035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3" name="Google Shape;113;p21"/>
          <p:cNvPicPr preferRelativeResize="0"/>
          <p:nvPr/>
        </p:nvPicPr>
        <p:blipFill>
          <a:blip r:embed="rId3">
            <a:alphaModFix/>
          </a:blip>
          <a:stretch>
            <a:fillRect/>
          </a:stretch>
        </p:blipFill>
        <p:spPr>
          <a:xfrm>
            <a:off x="5208800" y="14350"/>
            <a:ext cx="3829675" cy="5143500"/>
          </a:xfrm>
          <a:prstGeom prst="rect">
            <a:avLst/>
          </a:prstGeom>
          <a:noFill/>
          <a:ln>
            <a:noFill/>
          </a:ln>
        </p:spPr>
      </p:pic>
      <p:sp>
        <p:nvSpPr>
          <p:cNvPr id="114" name="Google Shape;114;p21"/>
          <p:cNvSpPr txBox="1"/>
          <p:nvPr/>
        </p:nvSpPr>
        <p:spPr>
          <a:xfrm>
            <a:off x="432150" y="134400"/>
            <a:ext cx="4866000" cy="472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800" b="1">
                <a:solidFill>
                  <a:schemeClr val="lt1"/>
                </a:solidFill>
              </a:rPr>
              <a:t>Name the Serbian-American engineer, futurist, and inventor who worked for Edison but quit and partnered with George Westinghouse to champion a nationwide alternating current electricity </a:t>
            </a:r>
            <a:endParaRPr sz="2800" b="1">
              <a:solidFill>
                <a:schemeClr val="lt1"/>
              </a:solidFill>
            </a:endParaRPr>
          </a:p>
          <a:p>
            <a:pPr marL="0" lvl="0" indent="0" algn="ctr" rtl="0">
              <a:spcBef>
                <a:spcPts val="0"/>
              </a:spcBef>
              <a:spcAft>
                <a:spcPts val="0"/>
              </a:spcAft>
              <a:buNone/>
            </a:pPr>
            <a:r>
              <a:rPr lang="en-GB" sz="2800" b="1">
                <a:solidFill>
                  <a:schemeClr val="lt1"/>
                </a:solidFill>
              </a:rPr>
              <a:t>supply system.</a:t>
            </a:r>
            <a:endParaRPr sz="2800" b="1">
              <a:solidFill>
                <a:schemeClr val="lt1"/>
              </a:solidFill>
            </a:endParaRPr>
          </a:p>
          <a:p>
            <a:pPr marL="0" lvl="0" indent="0" algn="ctr" rtl="0">
              <a:spcBef>
                <a:spcPts val="0"/>
              </a:spcBef>
              <a:spcAft>
                <a:spcPts val="0"/>
              </a:spcAft>
              <a:buNone/>
            </a:pPr>
            <a:endParaRPr sz="15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97"/>
        <p:cNvGrpSpPr/>
        <p:nvPr/>
      </p:nvGrpSpPr>
      <p:grpSpPr>
        <a:xfrm>
          <a:off x="0" y="0"/>
          <a:ext cx="0" cy="0"/>
          <a:chOff x="0" y="0"/>
          <a:chExt cx="0" cy="0"/>
        </a:xfrm>
      </p:grpSpPr>
      <p:sp>
        <p:nvSpPr>
          <p:cNvPr id="698" name="Google Shape;698;p102"/>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699" name="Google Shape;699;p102"/>
          <p:cNvSpPr txBox="1"/>
          <p:nvPr/>
        </p:nvSpPr>
        <p:spPr>
          <a:xfrm>
            <a:off x="2134225" y="883475"/>
            <a:ext cx="50796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600" b="1">
                <a:solidFill>
                  <a:schemeClr val="dk1"/>
                </a:solidFill>
              </a:rPr>
              <a:t>Question </a:t>
            </a:r>
            <a:endParaRPr sz="8600" b="1">
              <a:solidFill>
                <a:schemeClr val="dk1"/>
              </a:solidFill>
            </a:endParaRPr>
          </a:p>
          <a:p>
            <a:pPr marL="0" lvl="0" indent="0" algn="l" rtl="0">
              <a:spcBef>
                <a:spcPts val="0"/>
              </a:spcBef>
              <a:spcAft>
                <a:spcPts val="0"/>
              </a:spcAft>
              <a:buNone/>
            </a:pPr>
            <a:r>
              <a:rPr lang="en-GB" sz="8600" b="1">
                <a:solidFill>
                  <a:schemeClr val="dk1"/>
                </a:solidFill>
              </a:rPr>
              <a:t> Sixteen </a:t>
            </a:r>
            <a:endParaRPr sz="7500" b="1">
              <a:solidFill>
                <a:schemeClr val="dk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03"/>
        <p:cNvGrpSpPr/>
        <p:nvPr/>
      </p:nvGrpSpPr>
      <p:grpSpPr>
        <a:xfrm>
          <a:off x="0" y="0"/>
          <a:ext cx="0" cy="0"/>
          <a:chOff x="0" y="0"/>
          <a:chExt cx="0" cy="0"/>
        </a:xfrm>
      </p:grpSpPr>
      <p:pic>
        <p:nvPicPr>
          <p:cNvPr id="704" name="Google Shape;704;p103"/>
          <p:cNvPicPr preferRelativeResize="0"/>
          <p:nvPr/>
        </p:nvPicPr>
        <p:blipFill>
          <a:blip r:embed="rId3">
            <a:alphaModFix/>
          </a:blip>
          <a:stretch>
            <a:fillRect/>
          </a:stretch>
        </p:blipFill>
        <p:spPr>
          <a:xfrm>
            <a:off x="365850" y="857250"/>
            <a:ext cx="3774600" cy="3774600"/>
          </a:xfrm>
          <a:prstGeom prst="rect">
            <a:avLst/>
          </a:prstGeom>
          <a:noFill/>
          <a:ln>
            <a:noFill/>
          </a:ln>
        </p:spPr>
      </p:pic>
      <p:sp>
        <p:nvSpPr>
          <p:cNvPr id="705" name="Google Shape;705;p103"/>
          <p:cNvSpPr/>
          <p:nvPr/>
        </p:nvSpPr>
        <p:spPr>
          <a:xfrm>
            <a:off x="3873625" y="213425"/>
            <a:ext cx="5346300" cy="48447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6" name="Google Shape;706;p103"/>
          <p:cNvSpPr txBox="1"/>
          <p:nvPr/>
        </p:nvSpPr>
        <p:spPr>
          <a:xfrm>
            <a:off x="4256350" y="504200"/>
            <a:ext cx="46968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700" b="1">
                <a:solidFill>
                  <a:schemeClr val="lt1"/>
                </a:solidFill>
              </a:rPr>
              <a:t> H</a:t>
            </a:r>
            <a:r>
              <a:rPr lang="en-GB" sz="4000" b="1">
                <a:solidFill>
                  <a:schemeClr val="lt1"/>
                </a:solidFill>
              </a:rPr>
              <a:t>ow many </a:t>
            </a:r>
            <a:endParaRPr sz="4000" b="1">
              <a:solidFill>
                <a:schemeClr val="lt1"/>
              </a:solidFill>
            </a:endParaRPr>
          </a:p>
          <a:p>
            <a:pPr marL="0" lvl="0" indent="0" algn="ctr" rtl="0">
              <a:spcBef>
                <a:spcPts val="0"/>
              </a:spcBef>
              <a:spcAft>
                <a:spcPts val="0"/>
              </a:spcAft>
              <a:buNone/>
            </a:pPr>
            <a:r>
              <a:rPr lang="en-GB" sz="4000" b="1">
                <a:solidFill>
                  <a:schemeClr val="lt1"/>
                </a:solidFill>
              </a:rPr>
              <a:t>amps is this four-prong AC outlet, commonly found in a modern kitchen, rated?</a:t>
            </a:r>
            <a:r>
              <a:rPr lang="en-GB" sz="3300">
                <a:solidFill>
                  <a:schemeClr val="lt1"/>
                </a:solidFill>
              </a:rPr>
              <a:t> </a:t>
            </a:r>
            <a:r>
              <a:rPr lang="en-GB" sz="2700">
                <a:solidFill>
                  <a:schemeClr val="lt1"/>
                </a:solidFill>
              </a:rPr>
              <a:t> </a:t>
            </a:r>
            <a:endParaRPr sz="2700">
              <a:solidFill>
                <a:schemeClr val="lt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10"/>
        <p:cNvGrpSpPr/>
        <p:nvPr/>
      </p:nvGrpSpPr>
      <p:grpSpPr>
        <a:xfrm>
          <a:off x="0" y="0"/>
          <a:ext cx="0" cy="0"/>
          <a:chOff x="0" y="0"/>
          <a:chExt cx="0" cy="0"/>
        </a:xfrm>
      </p:grpSpPr>
      <p:sp>
        <p:nvSpPr>
          <p:cNvPr id="711" name="Google Shape;711;p104"/>
          <p:cNvSpPr/>
          <p:nvPr/>
        </p:nvSpPr>
        <p:spPr>
          <a:xfrm>
            <a:off x="5314100" y="202750"/>
            <a:ext cx="3873900" cy="46527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2" name="Google Shape;712;p104"/>
          <p:cNvSpPr/>
          <p:nvPr/>
        </p:nvSpPr>
        <p:spPr>
          <a:xfrm>
            <a:off x="256100" y="138725"/>
            <a:ext cx="5058000" cy="46527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104"/>
          <p:cNvSpPr txBox="1"/>
          <p:nvPr/>
        </p:nvSpPr>
        <p:spPr>
          <a:xfrm>
            <a:off x="480050" y="352150"/>
            <a:ext cx="4610100" cy="43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a:solidFill>
                  <a:schemeClr val="dk2"/>
                </a:solidFill>
              </a:rPr>
              <a:t>  			   </a:t>
            </a:r>
            <a:r>
              <a:rPr lang="en-GB" sz="2300" b="1">
                <a:solidFill>
                  <a:schemeClr val="lt1"/>
                </a:solidFill>
              </a:rPr>
              <a:t>This plug </a:t>
            </a:r>
            <a:endParaRPr sz="2300" b="1">
              <a:solidFill>
                <a:schemeClr val="lt1"/>
              </a:solidFill>
            </a:endParaRPr>
          </a:p>
          <a:p>
            <a:pPr marL="0" lvl="0" indent="0" algn="ctr" rtl="0">
              <a:spcBef>
                <a:spcPts val="0"/>
              </a:spcBef>
              <a:spcAft>
                <a:spcPts val="0"/>
              </a:spcAft>
              <a:buNone/>
            </a:pPr>
            <a:r>
              <a:rPr lang="en-GB" sz="2300" b="1">
                <a:solidFill>
                  <a:schemeClr val="lt1"/>
                </a:solidFill>
              </a:rPr>
              <a:t>has four prongs and</a:t>
            </a:r>
            <a:endParaRPr sz="2300" b="1">
              <a:solidFill>
                <a:schemeClr val="lt1"/>
              </a:solidFill>
            </a:endParaRPr>
          </a:p>
          <a:p>
            <a:pPr marL="0" lvl="0" indent="0" algn="ctr" rtl="0">
              <a:spcBef>
                <a:spcPts val="0"/>
              </a:spcBef>
              <a:spcAft>
                <a:spcPts val="0"/>
              </a:spcAft>
              <a:buNone/>
            </a:pPr>
            <a:r>
              <a:rPr lang="en-GB" sz="2300" b="1">
                <a:solidFill>
                  <a:schemeClr val="lt1"/>
                </a:solidFill>
              </a:rPr>
              <a:t> is commonly used for larger appliances which require more electrical power, for stoves and air conditioning units. The two hot wires in a 50 amp RV plug each carry 110-120 volts of electricity, and when combined, they provide the necessary </a:t>
            </a:r>
            <a:endParaRPr sz="2300" b="1">
              <a:solidFill>
                <a:schemeClr val="lt1"/>
              </a:solidFill>
            </a:endParaRPr>
          </a:p>
          <a:p>
            <a:pPr marL="0" lvl="0" indent="0" algn="ctr" rtl="0">
              <a:spcBef>
                <a:spcPts val="0"/>
              </a:spcBef>
              <a:spcAft>
                <a:spcPts val="0"/>
              </a:spcAft>
              <a:buClr>
                <a:schemeClr val="dk1"/>
              </a:buClr>
              <a:buSzPts val="1100"/>
              <a:buFont typeface="Arial"/>
              <a:buNone/>
            </a:pPr>
            <a:r>
              <a:rPr lang="en-GB" sz="2300" b="1">
                <a:solidFill>
                  <a:schemeClr val="lt1"/>
                </a:solidFill>
              </a:rPr>
              <a:t>220-240 volts.</a:t>
            </a:r>
            <a:endParaRPr sz="2300" b="1">
              <a:solidFill>
                <a:schemeClr val="lt1"/>
              </a:solidFill>
            </a:endParaRPr>
          </a:p>
          <a:p>
            <a:pPr marL="0" lvl="0" indent="0" algn="l" rtl="0">
              <a:spcBef>
                <a:spcPts val="0"/>
              </a:spcBef>
              <a:spcAft>
                <a:spcPts val="0"/>
              </a:spcAft>
              <a:buNone/>
            </a:pPr>
            <a:endParaRPr sz="1800">
              <a:solidFill>
                <a:schemeClr val="dk2"/>
              </a:solidFill>
            </a:endParaRPr>
          </a:p>
        </p:txBody>
      </p:sp>
      <p:pic>
        <p:nvPicPr>
          <p:cNvPr id="714" name="Google Shape;714;p104"/>
          <p:cNvPicPr preferRelativeResize="0"/>
          <p:nvPr/>
        </p:nvPicPr>
        <p:blipFill rotWithShape="1">
          <a:blip r:embed="rId3">
            <a:alphaModFix/>
          </a:blip>
          <a:srcRect t="20172" r="12288" b="15950"/>
          <a:stretch/>
        </p:blipFill>
        <p:spPr>
          <a:xfrm>
            <a:off x="5637225" y="1408600"/>
            <a:ext cx="3091775" cy="22516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18"/>
        <p:cNvGrpSpPr/>
        <p:nvPr/>
      </p:nvGrpSpPr>
      <p:grpSpPr>
        <a:xfrm>
          <a:off x="0" y="0"/>
          <a:ext cx="0" cy="0"/>
          <a:chOff x="0" y="0"/>
          <a:chExt cx="0" cy="0"/>
        </a:xfrm>
      </p:grpSpPr>
      <p:sp>
        <p:nvSpPr>
          <p:cNvPr id="719" name="Google Shape;719;p105"/>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20" name="Google Shape;720;p105"/>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Seventeen </a:t>
            </a:r>
            <a:endParaRPr sz="7500" b="1">
              <a:solidFill>
                <a:schemeClr val="dk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24"/>
        <p:cNvGrpSpPr/>
        <p:nvPr/>
      </p:nvGrpSpPr>
      <p:grpSpPr>
        <a:xfrm>
          <a:off x="0" y="0"/>
          <a:ext cx="0" cy="0"/>
          <a:chOff x="0" y="0"/>
          <a:chExt cx="0" cy="0"/>
        </a:xfrm>
      </p:grpSpPr>
      <p:sp>
        <p:nvSpPr>
          <p:cNvPr id="725" name="Google Shape;725;p106"/>
          <p:cNvSpPr/>
          <p:nvPr/>
        </p:nvSpPr>
        <p:spPr>
          <a:xfrm>
            <a:off x="1995500" y="-64000"/>
            <a:ext cx="6317400" cy="49941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26" name="Google Shape;726;p106"/>
          <p:cNvPicPr preferRelativeResize="0"/>
          <p:nvPr/>
        </p:nvPicPr>
        <p:blipFill>
          <a:blip r:embed="rId3">
            <a:alphaModFix/>
          </a:blip>
          <a:stretch>
            <a:fillRect/>
          </a:stretch>
        </p:blipFill>
        <p:spPr>
          <a:xfrm rot="9042103">
            <a:off x="6082300" y="3842407"/>
            <a:ext cx="1920005" cy="1210962"/>
          </a:xfrm>
          <a:prstGeom prst="rect">
            <a:avLst/>
          </a:prstGeom>
          <a:noFill/>
          <a:ln>
            <a:noFill/>
          </a:ln>
        </p:spPr>
      </p:pic>
      <p:pic>
        <p:nvPicPr>
          <p:cNvPr id="727" name="Google Shape;727;p106"/>
          <p:cNvPicPr preferRelativeResize="0"/>
          <p:nvPr/>
        </p:nvPicPr>
        <p:blipFill rotWithShape="1">
          <a:blip r:embed="rId4">
            <a:alphaModFix/>
          </a:blip>
          <a:srcRect t="4879"/>
          <a:stretch/>
        </p:blipFill>
        <p:spPr>
          <a:xfrm flipH="1">
            <a:off x="-74700" y="0"/>
            <a:ext cx="3713650" cy="5064000"/>
          </a:xfrm>
          <a:prstGeom prst="rect">
            <a:avLst/>
          </a:prstGeom>
          <a:noFill/>
          <a:ln>
            <a:noFill/>
          </a:ln>
        </p:spPr>
      </p:pic>
      <p:sp>
        <p:nvSpPr>
          <p:cNvPr id="728" name="Google Shape;728;p106"/>
          <p:cNvSpPr txBox="1"/>
          <p:nvPr/>
        </p:nvSpPr>
        <p:spPr>
          <a:xfrm>
            <a:off x="2751075" y="337275"/>
            <a:ext cx="46782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400" b="1">
                <a:solidFill>
                  <a:schemeClr val="lt1"/>
                </a:solidFill>
              </a:rPr>
              <a:t> </a:t>
            </a:r>
            <a:r>
              <a:rPr lang="en-GB" sz="3600" b="1">
                <a:solidFill>
                  <a:schemeClr val="lt1"/>
                </a:solidFill>
              </a:rPr>
              <a:t>Which substance was electrified in a vacuum to make light in Thomas Edison’s </a:t>
            </a:r>
            <a:r>
              <a:rPr lang="en-GB" sz="3600" b="1" u="sng">
                <a:solidFill>
                  <a:schemeClr val="lt1"/>
                </a:solidFill>
              </a:rPr>
              <a:t>first</a:t>
            </a:r>
            <a:r>
              <a:rPr lang="en-GB" sz="3600" b="1">
                <a:solidFill>
                  <a:schemeClr val="lt1"/>
                </a:solidFill>
              </a:rPr>
              <a:t> incandescent </a:t>
            </a:r>
            <a:endParaRPr sz="3600" b="1">
              <a:solidFill>
                <a:schemeClr val="lt1"/>
              </a:solidFill>
            </a:endParaRPr>
          </a:p>
          <a:p>
            <a:pPr marL="0" lvl="0" indent="0" algn="ctr" rtl="0">
              <a:spcBef>
                <a:spcPts val="0"/>
              </a:spcBef>
              <a:spcAft>
                <a:spcPts val="0"/>
              </a:spcAft>
              <a:buNone/>
            </a:pPr>
            <a:r>
              <a:rPr lang="en-GB" sz="3600" b="1">
                <a:solidFill>
                  <a:schemeClr val="lt1"/>
                </a:solidFill>
              </a:rPr>
              <a:t>light bulb ? </a:t>
            </a:r>
            <a:r>
              <a:rPr lang="en-GB" sz="2400" b="1">
                <a:solidFill>
                  <a:schemeClr val="dk1"/>
                </a:solidFill>
              </a:rPr>
              <a:t>  </a:t>
            </a:r>
            <a:endParaRPr sz="2400" b="1">
              <a:solidFill>
                <a:schemeClr val="dk1"/>
              </a:solidFill>
            </a:endParaRPr>
          </a:p>
        </p:txBody>
      </p:sp>
      <p:pic>
        <p:nvPicPr>
          <p:cNvPr id="729" name="Google Shape;729;p106"/>
          <p:cNvPicPr preferRelativeResize="0"/>
          <p:nvPr/>
        </p:nvPicPr>
        <p:blipFill>
          <a:blip r:embed="rId3">
            <a:alphaModFix/>
          </a:blip>
          <a:stretch>
            <a:fillRect/>
          </a:stretch>
        </p:blipFill>
        <p:spPr>
          <a:xfrm rot="3467186">
            <a:off x="6881374" y="602069"/>
            <a:ext cx="2580894" cy="1627790"/>
          </a:xfrm>
          <a:prstGeom prst="rect">
            <a:avLst/>
          </a:prstGeom>
          <a:noFill/>
          <a:ln>
            <a:noFill/>
          </a:ln>
        </p:spPr>
      </p:pic>
      <p:pic>
        <p:nvPicPr>
          <p:cNvPr id="730" name="Google Shape;730;p106"/>
          <p:cNvPicPr preferRelativeResize="0"/>
          <p:nvPr/>
        </p:nvPicPr>
        <p:blipFill>
          <a:blip r:embed="rId3">
            <a:alphaModFix/>
          </a:blip>
          <a:stretch>
            <a:fillRect/>
          </a:stretch>
        </p:blipFill>
        <p:spPr>
          <a:xfrm rot="4942172">
            <a:off x="6611105" y="2326403"/>
            <a:ext cx="3256740" cy="205404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34"/>
        <p:cNvGrpSpPr/>
        <p:nvPr/>
      </p:nvGrpSpPr>
      <p:grpSpPr>
        <a:xfrm>
          <a:off x="0" y="0"/>
          <a:ext cx="0" cy="0"/>
          <a:chOff x="0" y="0"/>
          <a:chExt cx="0" cy="0"/>
        </a:xfrm>
      </p:grpSpPr>
      <p:sp>
        <p:nvSpPr>
          <p:cNvPr id="735" name="Google Shape;735;p107"/>
          <p:cNvSpPr/>
          <p:nvPr/>
        </p:nvSpPr>
        <p:spPr>
          <a:xfrm>
            <a:off x="160075" y="106700"/>
            <a:ext cx="5118600" cy="48555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6" name="Google Shape;736;p107"/>
          <p:cNvSpPr txBox="1"/>
          <p:nvPr/>
        </p:nvSpPr>
        <p:spPr>
          <a:xfrm>
            <a:off x="458575" y="225650"/>
            <a:ext cx="4820100" cy="441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b="1">
                <a:solidFill>
                  <a:schemeClr val="lt1"/>
                </a:solidFill>
              </a:rPr>
              <a:t>Carbon, carbonized bamboo</a:t>
            </a:r>
            <a:endParaRPr sz="2500" b="1">
              <a:solidFill>
                <a:schemeClr val="lt1"/>
              </a:solidFill>
            </a:endParaRPr>
          </a:p>
          <a:p>
            <a:pPr marL="0" lvl="0" indent="0" algn="l" rtl="0">
              <a:spcBef>
                <a:spcPts val="0"/>
              </a:spcBef>
              <a:spcAft>
                <a:spcPts val="0"/>
              </a:spcAft>
              <a:buNone/>
            </a:pPr>
            <a:endParaRPr sz="2500" b="1">
              <a:solidFill>
                <a:schemeClr val="lt1"/>
              </a:solidFill>
            </a:endParaRPr>
          </a:p>
          <a:p>
            <a:pPr marL="0" lvl="0" indent="0" algn="l" rtl="0">
              <a:spcBef>
                <a:spcPts val="0"/>
              </a:spcBef>
              <a:spcAft>
                <a:spcPts val="0"/>
              </a:spcAft>
              <a:buNone/>
            </a:pPr>
            <a:r>
              <a:rPr lang="en-GB" sz="2500" b="1">
                <a:solidFill>
                  <a:schemeClr val="lt1"/>
                </a:solidFill>
              </a:rPr>
              <a:t>The first light bulbs did not have Tungsten filaments but were made with carbonized bamboo. These early bulbs would only last a few days or weeks, which was annoying, but that was still longer than </a:t>
            </a:r>
            <a:endParaRPr sz="2500" b="1">
              <a:solidFill>
                <a:schemeClr val="lt1"/>
              </a:solidFill>
            </a:endParaRPr>
          </a:p>
          <a:p>
            <a:pPr marL="0" lvl="0" indent="0" algn="l" rtl="0">
              <a:spcBef>
                <a:spcPts val="0"/>
              </a:spcBef>
              <a:spcAft>
                <a:spcPts val="0"/>
              </a:spcAft>
              <a:buNone/>
            </a:pPr>
            <a:r>
              <a:rPr lang="en-GB" sz="2500" b="1">
                <a:solidFill>
                  <a:schemeClr val="lt1"/>
                </a:solidFill>
              </a:rPr>
              <a:t>a candle and the bulbs were much brighter. </a:t>
            </a:r>
            <a:endParaRPr sz="2500">
              <a:solidFill>
                <a:schemeClr val="lt1"/>
              </a:solidFill>
            </a:endParaRPr>
          </a:p>
        </p:txBody>
      </p:sp>
      <p:pic>
        <p:nvPicPr>
          <p:cNvPr id="737" name="Google Shape;737;p107"/>
          <p:cNvPicPr preferRelativeResize="0"/>
          <p:nvPr/>
        </p:nvPicPr>
        <p:blipFill>
          <a:blip r:embed="rId3">
            <a:alphaModFix/>
          </a:blip>
          <a:stretch>
            <a:fillRect/>
          </a:stretch>
        </p:blipFill>
        <p:spPr>
          <a:xfrm>
            <a:off x="5278675" y="115100"/>
            <a:ext cx="3506305" cy="483870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41"/>
        <p:cNvGrpSpPr/>
        <p:nvPr/>
      </p:nvGrpSpPr>
      <p:grpSpPr>
        <a:xfrm>
          <a:off x="0" y="0"/>
          <a:ext cx="0" cy="0"/>
          <a:chOff x="0" y="0"/>
          <a:chExt cx="0" cy="0"/>
        </a:xfrm>
      </p:grpSpPr>
      <p:sp>
        <p:nvSpPr>
          <p:cNvPr id="742" name="Google Shape;742;p108"/>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43" name="Google Shape;743;p108"/>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Eighteen </a:t>
            </a:r>
            <a:endParaRPr sz="7500" b="1">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47"/>
        <p:cNvGrpSpPr/>
        <p:nvPr/>
      </p:nvGrpSpPr>
      <p:grpSpPr>
        <a:xfrm>
          <a:off x="0" y="0"/>
          <a:ext cx="0" cy="0"/>
          <a:chOff x="0" y="0"/>
          <a:chExt cx="0" cy="0"/>
        </a:xfrm>
      </p:grpSpPr>
      <p:sp>
        <p:nvSpPr>
          <p:cNvPr id="748" name="Google Shape;748;p109"/>
          <p:cNvSpPr/>
          <p:nvPr/>
        </p:nvSpPr>
        <p:spPr>
          <a:xfrm>
            <a:off x="74725" y="256100"/>
            <a:ext cx="4834200" cy="39057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49" name="Google Shape;749;p109"/>
          <p:cNvPicPr preferRelativeResize="0"/>
          <p:nvPr/>
        </p:nvPicPr>
        <p:blipFill>
          <a:blip r:embed="rId3">
            <a:alphaModFix/>
          </a:blip>
          <a:stretch>
            <a:fillRect/>
          </a:stretch>
        </p:blipFill>
        <p:spPr>
          <a:xfrm>
            <a:off x="173500" y="461825"/>
            <a:ext cx="4298675" cy="3337125"/>
          </a:xfrm>
          <a:prstGeom prst="rect">
            <a:avLst/>
          </a:prstGeom>
          <a:noFill/>
          <a:ln>
            <a:noFill/>
          </a:ln>
        </p:spPr>
      </p:pic>
      <p:sp>
        <p:nvSpPr>
          <p:cNvPr id="750" name="Google Shape;750;p109"/>
          <p:cNvSpPr/>
          <p:nvPr/>
        </p:nvSpPr>
        <p:spPr>
          <a:xfrm>
            <a:off x="2123550" y="3425450"/>
            <a:ext cx="405600" cy="245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1" name="Google Shape;751;p109"/>
          <p:cNvSpPr/>
          <p:nvPr/>
        </p:nvSpPr>
        <p:spPr>
          <a:xfrm>
            <a:off x="4705975" y="138725"/>
            <a:ext cx="4353900" cy="42258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2" name="Google Shape;752;p109"/>
          <p:cNvSpPr txBox="1"/>
          <p:nvPr/>
        </p:nvSpPr>
        <p:spPr>
          <a:xfrm>
            <a:off x="5164825" y="252538"/>
            <a:ext cx="3500100" cy="375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900" b="1">
                <a:solidFill>
                  <a:srgbClr val="FFFFFF"/>
                </a:solidFill>
              </a:rPr>
              <a:t>The metal </a:t>
            </a:r>
            <a:endParaRPr sz="2900" b="1">
              <a:solidFill>
                <a:srgbClr val="FFFFFF"/>
              </a:solidFill>
            </a:endParaRPr>
          </a:p>
          <a:p>
            <a:pPr marL="0" lvl="0" indent="0" algn="ctr" rtl="0">
              <a:spcBef>
                <a:spcPts val="0"/>
              </a:spcBef>
              <a:spcAft>
                <a:spcPts val="0"/>
              </a:spcAft>
              <a:buNone/>
            </a:pPr>
            <a:r>
              <a:rPr lang="en-GB" sz="2900" b="1">
                <a:solidFill>
                  <a:srgbClr val="FFFFFF"/>
                </a:solidFill>
              </a:rPr>
              <a:t>spoon to be electroplated (coated with a thin layer of metal) is placed at the _________ of an electrolytic cell.  </a:t>
            </a:r>
            <a:endParaRPr sz="2900" b="1">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56"/>
        <p:cNvGrpSpPr/>
        <p:nvPr/>
      </p:nvGrpSpPr>
      <p:grpSpPr>
        <a:xfrm>
          <a:off x="0" y="0"/>
          <a:ext cx="0" cy="0"/>
          <a:chOff x="0" y="0"/>
          <a:chExt cx="0" cy="0"/>
        </a:xfrm>
      </p:grpSpPr>
      <p:sp>
        <p:nvSpPr>
          <p:cNvPr id="757" name="Google Shape;757;p110"/>
          <p:cNvSpPr/>
          <p:nvPr/>
        </p:nvSpPr>
        <p:spPr>
          <a:xfrm>
            <a:off x="3873650" y="821675"/>
            <a:ext cx="5175600" cy="37881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58" name="Google Shape;758;p110"/>
          <p:cNvPicPr preferRelativeResize="0"/>
          <p:nvPr/>
        </p:nvPicPr>
        <p:blipFill>
          <a:blip r:embed="rId3">
            <a:alphaModFix/>
          </a:blip>
          <a:stretch>
            <a:fillRect/>
          </a:stretch>
        </p:blipFill>
        <p:spPr>
          <a:xfrm>
            <a:off x="4235300" y="1175325"/>
            <a:ext cx="4728475" cy="2792850"/>
          </a:xfrm>
          <a:prstGeom prst="rect">
            <a:avLst/>
          </a:prstGeom>
          <a:noFill/>
          <a:ln>
            <a:noFill/>
          </a:ln>
        </p:spPr>
      </p:pic>
      <p:sp>
        <p:nvSpPr>
          <p:cNvPr id="759" name="Google Shape;759;p110"/>
          <p:cNvSpPr/>
          <p:nvPr/>
        </p:nvSpPr>
        <p:spPr>
          <a:xfrm>
            <a:off x="0" y="533550"/>
            <a:ext cx="4279200" cy="39696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0" name="Google Shape;760;p110"/>
          <p:cNvSpPr txBox="1"/>
          <p:nvPr/>
        </p:nvSpPr>
        <p:spPr>
          <a:xfrm>
            <a:off x="368250" y="735675"/>
            <a:ext cx="3542700" cy="323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b="1">
                <a:solidFill>
                  <a:schemeClr val="lt1"/>
                </a:solidFill>
              </a:rPr>
              <a:t>Cathode. </a:t>
            </a:r>
            <a:endParaRPr sz="3300" b="1">
              <a:solidFill>
                <a:schemeClr val="lt1"/>
              </a:solidFill>
            </a:endParaRPr>
          </a:p>
          <a:p>
            <a:pPr marL="0" lvl="0" indent="0" algn="ctr" rtl="0">
              <a:spcBef>
                <a:spcPts val="0"/>
              </a:spcBef>
              <a:spcAft>
                <a:spcPts val="0"/>
              </a:spcAft>
              <a:buNone/>
            </a:pPr>
            <a:r>
              <a:rPr lang="en-GB" sz="3300" b="1">
                <a:solidFill>
                  <a:schemeClr val="lt1"/>
                </a:solidFill>
              </a:rPr>
              <a:t>The spoon to be electroplated is placed at the cathode of an electrolytic cell.</a:t>
            </a:r>
            <a:endParaRPr sz="3300" b="1">
              <a:solidFill>
                <a:schemeClr val="lt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64"/>
        <p:cNvGrpSpPr/>
        <p:nvPr/>
      </p:nvGrpSpPr>
      <p:grpSpPr>
        <a:xfrm>
          <a:off x="0" y="0"/>
          <a:ext cx="0" cy="0"/>
          <a:chOff x="0" y="0"/>
          <a:chExt cx="0" cy="0"/>
        </a:xfrm>
      </p:grpSpPr>
      <p:sp>
        <p:nvSpPr>
          <p:cNvPr id="765" name="Google Shape;765;p111"/>
          <p:cNvSpPr/>
          <p:nvPr/>
        </p:nvSpPr>
        <p:spPr>
          <a:xfrm>
            <a:off x="1034550" y="512225"/>
            <a:ext cx="7074900" cy="35748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766" name="Google Shape;766;p111"/>
          <p:cNvSpPr txBox="1"/>
          <p:nvPr/>
        </p:nvSpPr>
        <p:spPr>
          <a:xfrm>
            <a:off x="1610625" y="787450"/>
            <a:ext cx="61680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8600" b="1">
                <a:solidFill>
                  <a:schemeClr val="dk1"/>
                </a:solidFill>
              </a:rPr>
              <a:t>Question </a:t>
            </a:r>
            <a:endParaRPr sz="8600" b="1">
              <a:solidFill>
                <a:schemeClr val="dk1"/>
              </a:solidFill>
            </a:endParaRPr>
          </a:p>
          <a:p>
            <a:pPr marL="0" lvl="0" indent="0" algn="ctr" rtl="0">
              <a:spcBef>
                <a:spcPts val="0"/>
              </a:spcBef>
              <a:spcAft>
                <a:spcPts val="0"/>
              </a:spcAft>
              <a:buNone/>
            </a:pPr>
            <a:r>
              <a:rPr lang="en-GB" sz="8600" b="1">
                <a:solidFill>
                  <a:schemeClr val="dk1"/>
                </a:solidFill>
              </a:rPr>
              <a:t>Nineteen </a:t>
            </a:r>
            <a:endParaRPr sz="7500" b="1">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1888</Words>
  <Application>Microsoft Office PowerPoint</Application>
  <PresentationFormat>On-screen Show (16:9)</PresentationFormat>
  <Paragraphs>253</Paragraphs>
  <Slides>105</Slides>
  <Notes>105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105</vt:i4>
      </vt:variant>
    </vt:vector>
  </HeadingPairs>
  <TitlesOfParts>
    <vt:vector size="107"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Robert campbell</cp:lastModifiedBy>
  <cp:revision>1</cp:revision>
  <dcterms:modified xsi:type="dcterms:W3CDTF">2024-09-14T13:58:05Z</dcterms:modified>
</cp:coreProperties>
</file>